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2" r:id="rId2"/>
    <p:sldId id="257" r:id="rId3"/>
    <p:sldId id="277" r:id="rId4"/>
    <p:sldId id="275" r:id="rId5"/>
    <p:sldId id="279" r:id="rId6"/>
    <p:sldId id="287" r:id="rId7"/>
    <p:sldId id="288" r:id="rId8"/>
    <p:sldId id="292" r:id="rId9"/>
    <p:sldId id="284" r:id="rId10"/>
    <p:sldId id="283" r:id="rId11"/>
    <p:sldId id="289" r:id="rId12"/>
    <p:sldId id="294" r:id="rId13"/>
    <p:sldId id="293" r:id="rId14"/>
    <p:sldId id="285" r:id="rId15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6EA9"/>
    <a:srgbClr val="F1F2F4"/>
    <a:srgbClr val="FCCE10"/>
    <a:srgbClr val="FFFFFF"/>
    <a:srgbClr val="0C5697"/>
    <a:srgbClr val="1F497D"/>
    <a:srgbClr val="FFD310"/>
    <a:srgbClr val="FCCD19"/>
    <a:srgbClr val="FBCE0F"/>
    <a:srgbClr val="363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1046" y="3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EC8F3-370B-4000-8B4F-90F1359BD794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170AA-AE89-444F-BE03-0A4E4B63C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486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5105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99992" y="1052736"/>
            <a:ext cx="3958208" cy="424847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4705350" cy="5667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1555998" cy="7911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1" y="593368"/>
            <a:ext cx="8520599" cy="76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311701" y="1536633"/>
            <a:ext cx="8520599" cy="455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198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395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592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789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5987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185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381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579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72458" y="6217621"/>
            <a:ext cx="548699" cy="52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/>
              <a:pPr>
                <a:buClr>
                  <a:srgbClr val="000000"/>
                </a:buClr>
                <a:buSzPct val="25000"/>
                <a:buFont typeface="Arial"/>
                <a:buNone/>
              </a:pPr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554425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1555998" cy="7911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9583"/>
            <a:ext cx="1555998" cy="7911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1555998" cy="7911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1555998" cy="79118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6099192"/>
            <a:ext cx="3684000" cy="57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1960" y="980728"/>
            <a:ext cx="4606280" cy="4248471"/>
          </a:xfrm>
        </p:spPr>
        <p:txBody>
          <a:bodyPr>
            <a:normAutofit fontScale="90000"/>
          </a:bodyPr>
          <a:lstStyle/>
          <a:p>
            <a:r>
              <a:rPr lang="uk-UA" sz="3200" dirty="0">
                <a:solidFill>
                  <a:srgbClr val="0C5697"/>
                </a:solidFill>
              </a:rPr>
              <a:t>Будівельні матеріали штучного походження: </a:t>
            </a:r>
            <a:br>
              <a:rPr lang="uk-UA" sz="3200" dirty="0">
                <a:solidFill>
                  <a:srgbClr val="0C5697"/>
                </a:solidFill>
              </a:rPr>
            </a:br>
            <a:r>
              <a:rPr lang="uk-UA" dirty="0">
                <a:solidFill>
                  <a:srgbClr val="0C5697"/>
                </a:solidFill>
              </a:rPr>
              <a:t>ЦЕМЕНТ</a:t>
            </a:r>
            <a:br>
              <a:rPr lang="uk-UA" sz="3200" dirty="0">
                <a:solidFill>
                  <a:srgbClr val="0C5697"/>
                </a:solidFill>
              </a:rPr>
            </a:br>
            <a:br>
              <a:rPr lang="uk-UA" sz="3200" dirty="0">
                <a:solidFill>
                  <a:srgbClr val="0C5697"/>
                </a:solidFill>
              </a:rPr>
            </a:br>
            <a:br>
              <a:rPr lang="uk-UA" sz="3100" dirty="0">
                <a:solidFill>
                  <a:srgbClr val="0C5697"/>
                </a:solidFill>
              </a:rPr>
            </a:br>
            <a:r>
              <a:rPr lang="uk-UA" sz="3200" dirty="0"/>
              <a:t>Системний перегляд якості </a:t>
            </a:r>
            <a:br>
              <a:rPr lang="uk-UA" sz="3200" dirty="0"/>
            </a:br>
            <a:r>
              <a:rPr lang="uk-UA" sz="3200" dirty="0"/>
              <a:t>державного регулювання</a:t>
            </a:r>
            <a:endParaRPr lang="ru-RU" sz="3600" i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60848"/>
            <a:ext cx="1440000" cy="1440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059832" y="5013176"/>
            <a:ext cx="5669584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uk-UA" sz="1600" dirty="0">
                <a:solidFill>
                  <a:srgbClr val="0C5697"/>
                </a:solidFill>
              </a:rPr>
              <a:t>Олена Шуляк</a:t>
            </a:r>
          </a:p>
          <a:p>
            <a:pPr algn="r"/>
            <a:r>
              <a:rPr lang="uk-UA" sz="1600" b="0" i="1" dirty="0">
                <a:solidFill>
                  <a:srgbClr val="0C5697"/>
                </a:solidFill>
              </a:rPr>
              <a:t>керівник сектору «Будівництво»</a:t>
            </a:r>
          </a:p>
          <a:p>
            <a:pPr algn="r"/>
            <a:r>
              <a:rPr lang="uk-UA" sz="1600" b="0" i="1" dirty="0">
                <a:solidFill>
                  <a:srgbClr val="0C5697"/>
                </a:solidFill>
              </a:rPr>
              <a:t>Офіс ефективного регулювання </a:t>
            </a:r>
            <a:r>
              <a:rPr lang="en-US" sz="1600" b="0" i="1" dirty="0">
                <a:solidFill>
                  <a:srgbClr val="0C5697"/>
                </a:solidFill>
              </a:rPr>
              <a:t>BRDO</a:t>
            </a:r>
            <a:endParaRPr lang="uk-UA" sz="1600" b="0" i="1" dirty="0">
              <a:solidFill>
                <a:srgbClr val="0C56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735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/>
          </a:bodyPr>
          <a:lstStyle/>
          <a:p>
            <a:pPr algn="l"/>
            <a:r>
              <a:rPr lang="uk-UA" sz="3200" dirty="0"/>
              <a:t>Технічне регулювання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26" r="41405"/>
          <a:stretch/>
        </p:blipFill>
        <p:spPr>
          <a:xfrm>
            <a:off x="3806560" y="1413296"/>
            <a:ext cx="1485520" cy="468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05251" y="1624280"/>
            <a:ext cx="3593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Ризик прийняття </a:t>
            </a:r>
            <a:r>
              <a:rPr lang="uk-UA" sz="1600" dirty="0"/>
              <a:t>стандартів, гармонізованих з ЄС </a:t>
            </a:r>
            <a:r>
              <a:rPr lang="uk-UA" sz="1600" b="1" dirty="0"/>
              <a:t>методом «підтвердження»</a:t>
            </a:r>
            <a:endParaRPr lang="uk-UA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324688" y="4010753"/>
            <a:ext cx="3555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Ризики зниження якості цементу</a:t>
            </a:r>
            <a:endParaRPr lang="uk-UA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2630288"/>
            <a:ext cx="3555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Імплементація положень Регламенту (ЄС) № 305/2011 </a:t>
            </a:r>
            <a:r>
              <a:rPr lang="uk-UA" sz="1600" dirty="0"/>
              <a:t>та Угоди про оцінку відповідності промислових товарів у сегменті цементу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13751" y="4745145"/>
            <a:ext cx="3555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Суперечливість норм законів </a:t>
            </a:r>
            <a:r>
              <a:rPr lang="uk-UA" sz="1600" dirty="0"/>
              <a:t>щодо </a:t>
            </a:r>
            <a:r>
              <a:rPr lang="uk-UA" sz="1600" dirty="0" err="1"/>
              <a:t>акта</a:t>
            </a:r>
            <a:r>
              <a:rPr lang="uk-UA" sz="1600" dirty="0"/>
              <a:t>, на рівні якого може встановлюватись обов'язковість застосування стандарту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295636" y="3821815"/>
            <a:ext cx="232196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нормативних актів технічного характеру</a:t>
            </a:r>
          </a:p>
          <a:p>
            <a:pPr algn="ct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впливають на ринок</a:t>
            </a:r>
          </a:p>
        </p:txBody>
      </p:sp>
      <p:pic>
        <p:nvPicPr>
          <p:cNvPr id="7" name="Рисунок 6" descr="Изображение выглядит как бильярдный шар&#10;&#10;Описание создано с очень высокой степенью достоверности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73" t="248" r="-409" b="54030"/>
          <a:stretch/>
        </p:blipFill>
        <p:spPr>
          <a:xfrm>
            <a:off x="2060572" y="2140797"/>
            <a:ext cx="792088" cy="767257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1678311" y="2764259"/>
            <a:ext cx="14668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600" b="1" dirty="0">
                <a:solidFill>
                  <a:srgbClr val="FFD310"/>
                </a:solidFill>
                <a:latin typeface="Myriad Pro" panose="020B0503030403020204"/>
              </a:rPr>
              <a:t>37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813931" y="1312277"/>
            <a:ext cx="2321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ПРОБЛЕМИ</a:t>
            </a:r>
          </a:p>
        </p:txBody>
      </p:sp>
    </p:spTree>
    <p:extLst>
      <p:ext uri="{BB962C8B-B14F-4D97-AF65-F5344CB8AC3E}">
        <p14:creationId xmlns:p14="http://schemas.microsoft.com/office/powerpoint/2010/main" val="1512650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702027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uk-UA" sz="2400" dirty="0"/>
              <a:t>Імплементація положень Регламенту (ЄС) </a:t>
            </a:r>
            <a:br>
              <a:rPr lang="uk-UA" sz="2400" dirty="0"/>
            </a:br>
            <a:r>
              <a:rPr lang="uk-UA" sz="2400" dirty="0"/>
              <a:t>№ 305/2011 Євро</a:t>
            </a:r>
            <a:r>
              <a:rPr lang="ru-RU" sz="2400" dirty="0"/>
              <a:t>парламенту та Ради </a:t>
            </a:r>
            <a:r>
              <a:rPr lang="uk-UA" sz="2400" dirty="0"/>
              <a:t>Європи</a:t>
            </a:r>
            <a:r>
              <a:rPr lang="ru-RU" sz="2400" dirty="0"/>
              <a:t>*</a:t>
            </a:r>
            <a:endParaRPr lang="uk-UA" sz="2400" dirty="0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CC8BE1F1-0795-42E6-89C2-03121BB7A034}"/>
              </a:ext>
            </a:extLst>
          </p:cNvPr>
          <p:cNvSpPr/>
          <p:nvPr/>
        </p:nvSpPr>
        <p:spPr>
          <a:xfrm>
            <a:off x="950885" y="1539969"/>
            <a:ext cx="259228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7200" b="1" dirty="0">
                <a:solidFill>
                  <a:srgbClr val="FCCE10"/>
                </a:solidFill>
                <a:latin typeface="Myriad Pro" panose="020B0503030403020204"/>
              </a:rPr>
              <a:t>287</a:t>
            </a:r>
            <a:r>
              <a:rPr lang="uk-UA" sz="4000" b="1" dirty="0">
                <a:solidFill>
                  <a:srgbClr val="FCCE10"/>
                </a:solidFill>
                <a:latin typeface="Myriad Pro" panose="020B0503030403020204"/>
              </a:rPr>
              <a:t> </a:t>
            </a:r>
            <a:r>
              <a:rPr lang="uk-UA" sz="2200" b="1" dirty="0">
                <a:solidFill>
                  <a:srgbClr val="FCCE10"/>
                </a:solidFill>
                <a:latin typeface="Myriad Pro" panose="020B0503030403020204"/>
              </a:rPr>
              <a:t>національних стандартів </a:t>
            </a:r>
            <a:br>
              <a:rPr lang="en-US" sz="2600" b="1" dirty="0">
                <a:solidFill>
                  <a:srgbClr val="FCCE10"/>
                </a:solidFill>
                <a:latin typeface="Myriad Pro" panose="020B0503030403020204"/>
              </a:rPr>
            </a:br>
            <a:r>
              <a:rPr lang="uk-UA" sz="1600" b="1" dirty="0">
                <a:solidFill>
                  <a:srgbClr val="1F497D"/>
                </a:solidFill>
                <a:latin typeface="Myriad Pro" panose="020B0503030403020204"/>
              </a:rPr>
              <a:t>гармонізовані </a:t>
            </a:r>
            <a:br>
              <a:rPr lang="uk-UA" sz="1600" b="1" dirty="0">
                <a:solidFill>
                  <a:srgbClr val="1F497D"/>
                </a:solidFill>
                <a:latin typeface="Myriad Pro" panose="020B0503030403020204"/>
              </a:rPr>
            </a:br>
            <a:r>
              <a:rPr lang="uk-UA" sz="1600" b="1" dirty="0">
                <a:solidFill>
                  <a:srgbClr val="1F497D"/>
                </a:solidFill>
                <a:latin typeface="Myriad Pro" panose="020B0503030403020204"/>
              </a:rPr>
              <a:t>з європейськими</a:t>
            </a:r>
            <a:endParaRPr lang="uk-UA" sz="1600" dirty="0">
              <a:solidFill>
                <a:srgbClr val="1F497D"/>
              </a:solidFill>
              <a:latin typeface="Myriad Pro" panose="020B0503030403020204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2D32B94A-D8C1-4019-881F-CA96F0B7354D}"/>
              </a:ext>
            </a:extLst>
          </p:cNvPr>
          <p:cNvSpPr/>
          <p:nvPr/>
        </p:nvSpPr>
        <p:spPr>
          <a:xfrm>
            <a:off x="6034447" y="1539969"/>
            <a:ext cx="283040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7200" b="1" dirty="0">
                <a:solidFill>
                  <a:srgbClr val="FCCE10"/>
                </a:solidFill>
                <a:latin typeface="Myriad Pro" panose="020B0503030403020204"/>
              </a:rPr>
              <a:t>365</a:t>
            </a:r>
            <a:r>
              <a:rPr lang="uk-UA" sz="4000" b="1" dirty="0">
                <a:solidFill>
                  <a:srgbClr val="FCCE10"/>
                </a:solidFill>
                <a:latin typeface="Myriad Pro" panose="020B0503030403020204"/>
              </a:rPr>
              <a:t> </a:t>
            </a:r>
            <a:r>
              <a:rPr lang="uk-UA" sz="2200" b="1" dirty="0">
                <a:solidFill>
                  <a:srgbClr val="FCCE10"/>
                </a:solidFill>
                <a:latin typeface="Myriad Pro" panose="020B0503030403020204"/>
              </a:rPr>
              <a:t>стандартів </a:t>
            </a:r>
            <a:br>
              <a:rPr lang="en-US" sz="2600" b="1" dirty="0">
                <a:solidFill>
                  <a:srgbClr val="FCCE10"/>
                </a:solidFill>
                <a:latin typeface="Myriad Pro" panose="020B0503030403020204"/>
              </a:rPr>
            </a:br>
            <a:r>
              <a:rPr lang="uk-UA" sz="1600" b="1" dirty="0">
                <a:solidFill>
                  <a:srgbClr val="1F497D"/>
                </a:solidFill>
                <a:latin typeface="Myriad Pro" panose="020B0503030403020204"/>
              </a:rPr>
              <a:t>ПОТРЕБУЮТЬ ПЕРШОЧЕРГОВОЇ РОЗРОБКИ ТА ПРИЙНЯТТЯ</a:t>
            </a:r>
            <a:endParaRPr lang="uk-UA" sz="7200" b="1" dirty="0">
              <a:solidFill>
                <a:srgbClr val="FCCE10"/>
              </a:solidFill>
              <a:latin typeface="Myriad Pro" panose="020B0503030403020204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EE94B205-052A-4218-921E-C7B7828ABDAD}"/>
              </a:ext>
            </a:extLst>
          </p:cNvPr>
          <p:cNvSpPr/>
          <p:nvPr/>
        </p:nvSpPr>
        <p:spPr>
          <a:xfrm>
            <a:off x="3560728" y="1545532"/>
            <a:ext cx="259228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7200" b="1" dirty="0">
                <a:solidFill>
                  <a:srgbClr val="FCCE10"/>
                </a:solidFill>
                <a:latin typeface="Myriad Pro" panose="020B0503030403020204"/>
              </a:rPr>
              <a:t>12</a:t>
            </a:r>
            <a:r>
              <a:rPr lang="uk-UA" sz="4000" b="1" dirty="0">
                <a:solidFill>
                  <a:srgbClr val="FCCE10"/>
                </a:solidFill>
                <a:latin typeface="Myriad Pro" panose="020B0503030403020204"/>
              </a:rPr>
              <a:t> </a:t>
            </a:r>
            <a:r>
              <a:rPr lang="uk-UA" sz="2200" b="1" dirty="0">
                <a:solidFill>
                  <a:srgbClr val="FCCE10"/>
                </a:solidFill>
                <a:latin typeface="Myriad Pro" panose="020B0503030403020204"/>
              </a:rPr>
              <a:t>національних стандартів </a:t>
            </a:r>
            <a:br>
              <a:rPr lang="en-US" sz="2600" b="1" dirty="0">
                <a:solidFill>
                  <a:srgbClr val="FCCE10"/>
                </a:solidFill>
                <a:latin typeface="Myriad Pro" panose="020B0503030403020204"/>
              </a:rPr>
            </a:br>
            <a:r>
              <a:rPr lang="uk-UA" sz="1600" b="1" dirty="0">
                <a:solidFill>
                  <a:srgbClr val="FCCE10"/>
                </a:solidFill>
                <a:latin typeface="Myriad Pro" panose="020B0503030403020204"/>
              </a:rPr>
              <a:t>гармонізованих</a:t>
            </a:r>
            <a:br>
              <a:rPr lang="uk-UA" sz="1600" b="1" dirty="0">
                <a:solidFill>
                  <a:srgbClr val="FCCE10"/>
                </a:solidFill>
                <a:latin typeface="Myriad Pro" panose="020B0503030403020204"/>
              </a:rPr>
            </a:br>
            <a:r>
              <a:rPr lang="uk-UA" sz="1600" b="1" dirty="0">
                <a:solidFill>
                  <a:srgbClr val="FCCE10"/>
                </a:solidFill>
                <a:latin typeface="Myriad Pro" panose="020B0503030403020204"/>
              </a:rPr>
              <a:t> 2013 року</a:t>
            </a:r>
            <a:endParaRPr lang="uk-UA" sz="1600" dirty="0">
              <a:solidFill>
                <a:srgbClr val="FCCE10"/>
              </a:solidFill>
              <a:latin typeface="Myriad Pro" panose="020B0503030403020204"/>
            </a:endParaRPr>
          </a:p>
          <a:p>
            <a:pPr algn="ctr"/>
            <a:r>
              <a:rPr lang="uk-UA" sz="1600" b="1" dirty="0">
                <a:solidFill>
                  <a:srgbClr val="1F497D"/>
                </a:solidFill>
                <a:latin typeface="Myriad Pro" panose="020B0503030403020204"/>
              </a:rPr>
              <a:t>ПОТРЕБУЮТЬ ЗМІН</a:t>
            </a:r>
            <a:endParaRPr lang="uk-UA" sz="7200" b="1" dirty="0">
              <a:solidFill>
                <a:srgbClr val="FCCE10"/>
              </a:solidFill>
              <a:latin typeface="Myriad Pro" panose="020B0503030403020204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D54E7C-005A-474A-B05E-9E751D1739B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6" b="73063"/>
          <a:stretch/>
        </p:blipFill>
        <p:spPr>
          <a:xfrm>
            <a:off x="584497" y="1849563"/>
            <a:ext cx="709110" cy="69764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00123F0-EF02-414F-8B5D-CF7EB3D08E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6" b="73063"/>
          <a:stretch/>
        </p:blipFill>
        <p:spPr>
          <a:xfrm>
            <a:off x="3419872" y="1868479"/>
            <a:ext cx="709110" cy="69764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FB5D145-CBCD-49F8-8AC1-8BCBDD26187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6" b="73063"/>
          <a:stretch/>
        </p:blipFill>
        <p:spPr>
          <a:xfrm>
            <a:off x="5816016" y="1842971"/>
            <a:ext cx="709110" cy="697641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402E925-A7EF-4CA3-B855-B0FD8A32A4B0}"/>
              </a:ext>
            </a:extLst>
          </p:cNvPr>
          <p:cNvSpPr/>
          <p:nvPr/>
        </p:nvSpPr>
        <p:spPr>
          <a:xfrm>
            <a:off x="2208922" y="4336246"/>
            <a:ext cx="665593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b="1" dirty="0">
                <a:cs typeface="Times New Roman" panose="02020603050405020304" pitchFamily="18" charset="0"/>
              </a:rPr>
              <a:t>Для виконання взятих на себе зобов’язань Україні потрібно актуалізувати, розробити та прийняти </a:t>
            </a:r>
            <a:br>
              <a:rPr lang="uk-UA" sz="2000" b="1" dirty="0">
                <a:cs typeface="Times New Roman" panose="02020603050405020304" pitchFamily="18" charset="0"/>
              </a:rPr>
            </a:br>
            <a:r>
              <a:rPr lang="uk-UA" sz="2000" b="1" dirty="0">
                <a:cs typeface="Times New Roman" panose="02020603050405020304" pitchFamily="18" charset="0"/>
              </a:rPr>
              <a:t>протягом 2017-2020 років </a:t>
            </a:r>
            <a:br>
              <a:rPr lang="uk-UA" sz="2000" b="1" dirty="0">
                <a:cs typeface="Times New Roman" panose="02020603050405020304" pitchFamily="18" charset="0"/>
              </a:rPr>
            </a:br>
            <a:r>
              <a:rPr lang="uk-UA" sz="2000" b="1" dirty="0">
                <a:solidFill>
                  <a:srgbClr val="FCCE10"/>
                </a:solidFill>
                <a:cs typeface="Times New Roman" panose="02020603050405020304" pitchFamily="18" charset="0"/>
              </a:rPr>
              <a:t>377 гармонізованих стандартів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E34112D-3D93-4551-94A3-6D8067D305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621" r="82408"/>
          <a:stretch/>
        </p:blipFill>
        <p:spPr>
          <a:xfrm>
            <a:off x="1808071" y="4604418"/>
            <a:ext cx="801702" cy="787093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3E1D1FF-E4F5-4743-BBAF-C1F44D622525}"/>
              </a:ext>
            </a:extLst>
          </p:cNvPr>
          <p:cNvSpPr/>
          <p:nvPr/>
        </p:nvSpPr>
        <p:spPr>
          <a:xfrm>
            <a:off x="551549" y="5834191"/>
            <a:ext cx="43537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i="1" dirty="0">
                <a:latin typeface="Myriad Pro" panose="020B0503030403020204"/>
              </a:rPr>
              <a:t>* Додаток </a:t>
            </a:r>
            <a:r>
              <a:rPr lang="en-US" sz="1200" i="1" dirty="0">
                <a:latin typeface="Myriad Pro" panose="020B0503030403020204"/>
              </a:rPr>
              <a:t>III </a:t>
            </a:r>
            <a:r>
              <a:rPr lang="uk-UA" sz="1200" i="1" dirty="0">
                <a:latin typeface="Myriad Pro" panose="020B0503030403020204"/>
              </a:rPr>
              <a:t>до Угоди з ЄС (пункт 2.23) встановлює граничну дату імплементації Регламенту (ЄС) № 305/2011, що встановлює гармонізовані умови</a:t>
            </a:r>
          </a:p>
          <a:p>
            <a:r>
              <a:rPr lang="uk-UA" sz="1200" i="1" dirty="0">
                <a:latin typeface="Myriad Pro" panose="020B0503030403020204"/>
              </a:rPr>
              <a:t>для розміщення на ринку будівельних виробів – 2020 рік.</a:t>
            </a:r>
          </a:p>
        </p:txBody>
      </p:sp>
    </p:spTree>
    <p:extLst>
      <p:ext uri="{BB962C8B-B14F-4D97-AF65-F5344CB8AC3E}">
        <p14:creationId xmlns:p14="http://schemas.microsoft.com/office/powerpoint/2010/main" val="96252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5BFBFD-FAB8-454E-ACC7-AA3E9003A8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550" r="32846"/>
          <a:stretch/>
        </p:blipFill>
        <p:spPr>
          <a:xfrm>
            <a:off x="1115616" y="1196752"/>
            <a:ext cx="2232248" cy="50405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/>
          </a:bodyPr>
          <a:lstStyle/>
          <a:p>
            <a:pPr algn="l"/>
            <a:r>
              <a:rPr lang="uk-UA" sz="3200" dirty="0"/>
              <a:t>Як ми пропонуємо «відремонтувати» ринок?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ECF181-0FF1-4229-BD62-B57CB8AF0886}"/>
              </a:ext>
            </a:extLst>
          </p:cNvPr>
          <p:cNvSpPr txBox="1"/>
          <p:nvPr/>
        </p:nvSpPr>
        <p:spPr>
          <a:xfrm>
            <a:off x="2123728" y="1700432"/>
            <a:ext cx="6923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Імплементувати в українське законодавство положення</a:t>
            </a:r>
          </a:p>
          <a:p>
            <a:r>
              <a:rPr lang="uk-UA" b="1" dirty="0"/>
              <a:t>       європейського законодавства</a:t>
            </a:r>
            <a:r>
              <a:rPr lang="uk-UA" dirty="0"/>
              <a:t>, що встановлює гармонізовані</a:t>
            </a:r>
          </a:p>
          <a:p>
            <a:r>
              <a:rPr lang="uk-UA" dirty="0"/>
              <a:t>	 умови для розміщення на ринку будівельних виробів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A260AE5-1D23-4F95-979D-DB4F1D0E06E4}"/>
              </a:ext>
            </a:extLst>
          </p:cNvPr>
          <p:cNvSpPr txBox="1"/>
          <p:nvPr/>
        </p:nvSpPr>
        <p:spPr>
          <a:xfrm>
            <a:off x="3347864" y="2992123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Здійснити ревізію регуляторного поля </a:t>
            </a:r>
            <a:r>
              <a:rPr lang="uk-UA" dirty="0"/>
              <a:t>та засобів регулювання ринку з подальшим впровадженням норм, що відповідають сучасним запитам бізнесу та держави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65CEF8-A52E-498E-BAE9-F5B391410C72}"/>
              </a:ext>
            </a:extLst>
          </p:cNvPr>
          <p:cNvSpPr txBox="1"/>
          <p:nvPr/>
        </p:nvSpPr>
        <p:spPr>
          <a:xfrm>
            <a:off x="1763117" y="4560813"/>
            <a:ext cx="69297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	            Розробити та запровадити дієві механізми</a:t>
            </a:r>
          </a:p>
          <a:p>
            <a:r>
              <a:rPr lang="uk-UA" b="1" dirty="0"/>
              <a:t> 	   ринкового нагляду </a:t>
            </a:r>
            <a:r>
              <a:rPr lang="uk-UA" dirty="0"/>
              <a:t>за розповсюдженням продукції з</a:t>
            </a:r>
          </a:p>
          <a:p>
            <a:r>
              <a:rPr lang="uk-UA" dirty="0"/>
              <a:t>             метою захисту споживачів від контрафакту та фальсифікату</a:t>
            </a:r>
          </a:p>
        </p:txBody>
      </p:sp>
    </p:spTree>
    <p:extLst>
      <p:ext uri="{BB962C8B-B14F-4D97-AF65-F5344CB8AC3E}">
        <p14:creationId xmlns:p14="http://schemas.microsoft.com/office/powerpoint/2010/main" val="3066023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/>
          </a:bodyPr>
          <a:lstStyle/>
          <a:p>
            <a:pPr algn="l"/>
            <a:r>
              <a:rPr lang="uk-UA" sz="3200" dirty="0"/>
              <a:t>Питання для обговорення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907704" y="1786247"/>
            <a:ext cx="6991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Шляхи врегулювання проблеми, пов’язаної зі скасуванням обов’язкової сертифікації </a:t>
            </a:r>
            <a:r>
              <a:rPr lang="uk-UA" dirty="0"/>
              <a:t>в Україні (зокрема цементу) з 01.01.2018.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07704" y="2700518"/>
            <a:ext cx="6625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Шляхи підвищення ефективності інституції ринкового нагляду </a:t>
            </a:r>
            <a:r>
              <a:rPr lang="uk-UA" dirty="0"/>
              <a:t>на ринку цементу. Недієвість інституції ринкового нагляду на ринку цементу</a:t>
            </a:r>
            <a:r>
              <a:rPr lang="uk-UA" b="1" dirty="0"/>
              <a:t>.</a:t>
            </a:r>
            <a:endParaRPr lang="uk-UA" dirty="0"/>
          </a:p>
        </p:txBody>
      </p:sp>
      <p:sp>
        <p:nvSpPr>
          <p:cNvPr id="10" name="TextBox 9"/>
          <p:cNvSpPr txBox="1"/>
          <p:nvPr/>
        </p:nvSpPr>
        <p:spPr>
          <a:xfrm>
            <a:off x="1907704" y="5013176"/>
            <a:ext cx="6579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Імплементація положень Регламенту (ЄС) № 305/2011 </a:t>
            </a:r>
            <a:r>
              <a:rPr lang="uk-UA" dirty="0"/>
              <a:t>та Угоди про оцінку відповідності промислових товарів у сегменті цементу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07704" y="3718347"/>
            <a:ext cx="6601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Шляхи підвищення ефективності системи сертифікації, </a:t>
            </a:r>
            <a:r>
              <a:rPr lang="uk-UA" dirty="0"/>
              <a:t>унормування</a:t>
            </a:r>
            <a:r>
              <a:rPr lang="uk-UA" b="1" dirty="0"/>
              <a:t> питання відповідальності органів сертифікації </a:t>
            </a:r>
            <a:r>
              <a:rPr lang="uk-UA" dirty="0"/>
              <a:t>та</a:t>
            </a:r>
            <a:r>
              <a:rPr lang="uk-UA" b="1" dirty="0"/>
              <a:t> </a:t>
            </a:r>
            <a:r>
              <a:rPr lang="uk-UA" dirty="0"/>
              <a:t>шляхи </a:t>
            </a:r>
            <a:r>
              <a:rPr lang="uk-UA" b="1" dirty="0"/>
              <a:t>запровадження механізму анулювання сертифікатів </a:t>
            </a:r>
            <a:r>
              <a:rPr lang="uk-UA" dirty="0"/>
              <a:t>щодо продукції, яка не відповідає нормам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5C6A481-6388-430D-87C9-B7F082312E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621" r="82408"/>
          <a:stretch/>
        </p:blipFill>
        <p:spPr>
          <a:xfrm>
            <a:off x="971600" y="1725927"/>
            <a:ext cx="781205" cy="76696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6271361-8AAE-41AD-A28E-2A8BCC051D8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621" r="82408"/>
          <a:stretch/>
        </p:blipFill>
        <p:spPr>
          <a:xfrm>
            <a:off x="940024" y="2811944"/>
            <a:ext cx="781205" cy="76696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B073A89-082C-4313-906B-76949E03766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621" r="82408"/>
          <a:stretch/>
        </p:blipFill>
        <p:spPr>
          <a:xfrm>
            <a:off x="940024" y="3897961"/>
            <a:ext cx="781205" cy="76696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97B9144-895F-46BE-8C14-FB30E1E7BB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621" r="82408"/>
          <a:stretch/>
        </p:blipFill>
        <p:spPr>
          <a:xfrm>
            <a:off x="940024" y="4983978"/>
            <a:ext cx="781205" cy="766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695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384917" y="2362050"/>
            <a:ext cx="7037317" cy="2219077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>
                <a:solidFill>
                  <a:srgbClr val="0070C0"/>
                </a:solidFill>
              </a:rPr>
              <a:t>ДЯКУЮ ЗА УВАГУ!</a:t>
            </a:r>
            <a:endParaRPr lang="ru-RU" sz="6600" b="1" baseline="40000" dirty="0">
              <a:solidFill>
                <a:srgbClr val="0070C0"/>
              </a:solidFill>
            </a:endParaRPr>
          </a:p>
        </p:txBody>
      </p:sp>
      <p:sp>
        <p:nvSpPr>
          <p:cNvPr id="202" name="Shape 202"/>
          <p:cNvSpPr txBox="1"/>
          <p:nvPr/>
        </p:nvSpPr>
        <p:spPr>
          <a:xfrm>
            <a:off x="0" y="85725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defTabSz="914395">
              <a:buClr>
                <a:srgbClr val="000000"/>
              </a:buClr>
              <a:buSzPct val="25000"/>
            </a:pPr>
            <a:r>
              <a:rPr lang="ru" sz="1400" kern="0">
                <a:solidFill>
                  <a:srgbClr val="000000"/>
                </a:solidFill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03" name="Shape 203"/>
          <p:cNvSpPr txBox="1"/>
          <p:nvPr/>
        </p:nvSpPr>
        <p:spPr>
          <a:xfrm>
            <a:off x="0" y="85725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defTabSz="914395">
              <a:buClr>
                <a:srgbClr val="000000"/>
              </a:buClr>
              <a:buSzPct val="25000"/>
            </a:pPr>
            <a:r>
              <a:rPr lang="ru" sz="1400" kern="0">
                <a:solidFill>
                  <a:srgbClr val="000000"/>
                </a:solidFill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04" name="Shape 204"/>
          <p:cNvSpPr txBox="1"/>
          <p:nvPr/>
        </p:nvSpPr>
        <p:spPr>
          <a:xfrm>
            <a:off x="0" y="85725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defTabSz="914395">
              <a:buClr>
                <a:srgbClr val="000000"/>
              </a:buClr>
              <a:buSzPct val="25000"/>
            </a:pPr>
            <a:r>
              <a:rPr lang="ru" sz="1400" kern="0">
                <a:solidFill>
                  <a:srgbClr val="000000"/>
                </a:solidFill>
                <a:ea typeface="Arial"/>
                <a:cs typeface="Arial"/>
                <a:sym typeface="Arial"/>
              </a:rPr>
              <a:t> </a:t>
            </a:r>
          </a:p>
        </p:txBody>
      </p:sp>
      <p:pic>
        <p:nvPicPr>
          <p:cNvPr id="10" name="Рисунок 9" descr="Изображение выглядит как текст&#10;&#10;Описание создано с высокой степенью достоверности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60537"/>
            <a:ext cx="2205393" cy="18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06868"/>
      </p:ext>
    </p:extLst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>
            <a:normAutofit/>
          </a:bodyPr>
          <a:lstStyle/>
          <a:p>
            <a:pPr algn="l"/>
            <a:r>
              <a:rPr lang="uk-UA" sz="3200" dirty="0"/>
              <a:t>Сучасний стан </a:t>
            </a:r>
            <a:br>
              <a:rPr lang="uk-UA" sz="3200" dirty="0"/>
            </a:br>
            <a:r>
              <a:rPr lang="uk-UA" sz="3200" dirty="0"/>
              <a:t>будівельного сектору в Україні</a:t>
            </a:r>
            <a:endParaRPr lang="ru-RU" sz="3200" dirty="0"/>
          </a:p>
        </p:txBody>
      </p:sp>
      <p:pic>
        <p:nvPicPr>
          <p:cNvPr id="4" name="Рисунок 3" descr="Изображение выглядит как бильярдный шар&#10;&#10;Описание создано с очень высокой степенью достоверности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20" r="82812"/>
          <a:stretch/>
        </p:blipFill>
        <p:spPr>
          <a:xfrm>
            <a:off x="777042" y="1772816"/>
            <a:ext cx="626864" cy="6205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13" t="87156" r="50066" b="1183"/>
          <a:stretch/>
        </p:blipFill>
        <p:spPr>
          <a:xfrm>
            <a:off x="1492274" y="1892305"/>
            <a:ext cx="288032" cy="5010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68580" y="1799972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63997"/>
                </a:solidFill>
              </a:rPr>
              <a:t>~</a:t>
            </a:r>
            <a:r>
              <a:rPr lang="uk-UA" b="1" dirty="0">
                <a:solidFill>
                  <a:srgbClr val="363997"/>
                </a:solidFill>
              </a:rPr>
              <a:t>400 кг</a:t>
            </a:r>
            <a:endParaRPr lang="en-US" b="1" dirty="0">
              <a:solidFill>
                <a:srgbClr val="363997"/>
              </a:solidFill>
              <a:latin typeface="Myriad Pro" panose="020B050303040302020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68580" y="207697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63997"/>
                </a:solidFill>
              </a:rPr>
              <a:t>4,</a:t>
            </a:r>
            <a:r>
              <a:rPr lang="uk-UA" b="1" dirty="0">
                <a:solidFill>
                  <a:srgbClr val="363997"/>
                </a:solidFill>
              </a:rPr>
              <a:t>0</a:t>
            </a:r>
            <a:r>
              <a:rPr lang="en-US" b="1" dirty="0">
                <a:solidFill>
                  <a:srgbClr val="363997"/>
                </a:solidFill>
              </a:rPr>
              <a:t>%</a:t>
            </a:r>
            <a:endParaRPr lang="en-US" b="1" dirty="0">
              <a:solidFill>
                <a:srgbClr val="363997"/>
              </a:solidFill>
              <a:latin typeface="Myriad Pro" panose="020B0503030403020204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75ADA21-5B86-4275-ACAA-255A5B218F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4963" y="1556792"/>
            <a:ext cx="7248772" cy="435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968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>
            <a:normAutofit/>
          </a:bodyPr>
          <a:lstStyle/>
          <a:p>
            <a:pPr algn="l"/>
            <a:r>
              <a:rPr lang="uk-UA" sz="3200" dirty="0"/>
              <a:t>Сучасний стан </a:t>
            </a:r>
            <a:br>
              <a:rPr lang="uk-UA" sz="3200" dirty="0"/>
            </a:br>
            <a:r>
              <a:rPr lang="uk-UA" sz="3200" dirty="0"/>
              <a:t>ринку цементу в Україні</a:t>
            </a:r>
            <a:endParaRPr lang="ru-RU" sz="32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1685663" y="1556792"/>
            <a:ext cx="2717497" cy="1222889"/>
            <a:chOff x="5868144" y="1622132"/>
            <a:chExt cx="2717497" cy="1222889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6108889" y="2475689"/>
              <a:ext cx="232196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b="1" dirty="0">
                  <a:solidFill>
                    <a:srgbClr val="1F497D"/>
                  </a:solidFill>
                  <a:latin typeface="Myriad Pro" panose="020B0503030403020204"/>
                </a:rPr>
                <a:t>ПІДПРИЄМСТВА</a:t>
              </a:r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5868144" y="1622132"/>
              <a:ext cx="1152128" cy="892552"/>
              <a:chOff x="3779912" y="1622132"/>
              <a:chExt cx="1152128" cy="892552"/>
            </a:xfrm>
          </p:grpSpPr>
          <p:sp>
            <p:nvSpPr>
              <p:cNvPr id="12" name="Прямоугольник 11"/>
              <p:cNvSpPr/>
              <p:nvPr/>
            </p:nvSpPr>
            <p:spPr>
              <a:xfrm>
                <a:off x="3779912" y="1622132"/>
                <a:ext cx="1152128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uk-UA" sz="4000" b="1" dirty="0">
                    <a:solidFill>
                      <a:srgbClr val="FBCE0F"/>
                    </a:solidFill>
                    <a:latin typeface="Myriad Pro" panose="020B0503030403020204"/>
                  </a:rPr>
                  <a:t>39</a:t>
                </a:r>
                <a:endParaRPr lang="uk-UA" b="1" dirty="0">
                  <a:solidFill>
                    <a:srgbClr val="1F497D"/>
                  </a:solidFill>
                  <a:latin typeface="Myriad Pro" panose="020B0503030403020204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3845244" y="2145352"/>
                <a:ext cx="102146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uk-UA" b="1" dirty="0">
                    <a:solidFill>
                      <a:srgbClr val="1F497D"/>
                    </a:solidFill>
                    <a:latin typeface="Myriad Pro" panose="020B0503030403020204"/>
                  </a:rPr>
                  <a:t>2010</a:t>
                </a:r>
              </a:p>
            </p:txBody>
          </p:sp>
        </p:grpSp>
        <p:sp>
          <p:nvSpPr>
            <p:cNvPr id="9" name="Прямоугольник 8"/>
            <p:cNvSpPr/>
            <p:nvPr/>
          </p:nvSpPr>
          <p:spPr>
            <a:xfrm>
              <a:off x="7433513" y="1622132"/>
              <a:ext cx="115212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sz="4000" b="1" dirty="0">
                  <a:solidFill>
                    <a:srgbClr val="FBCE0F"/>
                  </a:solidFill>
                  <a:latin typeface="Myriad Pro" panose="020B0503030403020204"/>
                </a:rPr>
                <a:t>24</a:t>
              </a:r>
              <a:endParaRPr lang="uk-UA" b="1" dirty="0">
                <a:solidFill>
                  <a:srgbClr val="1F497D"/>
                </a:solidFill>
                <a:latin typeface="Myriad Pro" panose="020B0503030403020204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7498845" y="2145352"/>
              <a:ext cx="10214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b="1" dirty="0">
                  <a:solidFill>
                    <a:srgbClr val="1F497D"/>
                  </a:solidFill>
                  <a:latin typeface="Myriad Pro" panose="020B0503030403020204"/>
                </a:rPr>
                <a:t>2014</a:t>
              </a:r>
            </a:p>
          </p:txBody>
        </p:sp>
        <p:sp>
          <p:nvSpPr>
            <p:cNvPr id="11" name="Стрелка: пятиугольник 10"/>
            <p:cNvSpPr/>
            <p:nvPr/>
          </p:nvSpPr>
          <p:spPr>
            <a:xfrm>
              <a:off x="6928377" y="1919133"/>
              <a:ext cx="662363" cy="335507"/>
            </a:xfrm>
            <a:prstGeom prst="homePlat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724128" y="1556792"/>
            <a:ext cx="2717497" cy="1499888"/>
            <a:chOff x="5868144" y="1622132"/>
            <a:chExt cx="2717497" cy="1499888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6108889" y="2475689"/>
              <a:ext cx="232196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b="1" dirty="0">
                  <a:solidFill>
                    <a:srgbClr val="1F497D"/>
                  </a:solidFill>
                  <a:latin typeface="Myriad Pro" panose="020B0503030403020204"/>
                </a:rPr>
                <a:t>ОБЕРТАЛЬНІ КЛІНКЕРНІ ПЕЧІ</a:t>
              </a:r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5868144" y="1622132"/>
              <a:ext cx="1152128" cy="892552"/>
              <a:chOff x="3779912" y="1622132"/>
              <a:chExt cx="1152128" cy="892552"/>
            </a:xfrm>
          </p:grpSpPr>
          <p:sp>
            <p:nvSpPr>
              <p:cNvPr id="20" name="Прямоугольник 19"/>
              <p:cNvSpPr/>
              <p:nvPr/>
            </p:nvSpPr>
            <p:spPr>
              <a:xfrm>
                <a:off x="3779912" y="1622132"/>
                <a:ext cx="1152128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uk-UA" sz="4000" b="1" dirty="0">
                    <a:solidFill>
                      <a:srgbClr val="FBCE0F"/>
                    </a:solidFill>
                    <a:latin typeface="Myriad Pro" panose="020B0503030403020204"/>
                  </a:rPr>
                  <a:t>41</a:t>
                </a:r>
                <a:endParaRPr lang="uk-UA" b="1" dirty="0">
                  <a:solidFill>
                    <a:srgbClr val="1F497D"/>
                  </a:solidFill>
                  <a:latin typeface="Myriad Pro" panose="020B0503030403020204"/>
                </a:endParaRPr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3845244" y="2145352"/>
                <a:ext cx="102146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uk-UA" b="1" dirty="0">
                    <a:solidFill>
                      <a:srgbClr val="1F497D"/>
                    </a:solidFill>
                    <a:latin typeface="Myriad Pro" panose="020B0503030403020204"/>
                  </a:rPr>
                  <a:t>2013</a:t>
                </a:r>
              </a:p>
            </p:txBody>
          </p:sp>
        </p:grpSp>
        <p:sp>
          <p:nvSpPr>
            <p:cNvPr id="17" name="Прямоугольник 16"/>
            <p:cNvSpPr/>
            <p:nvPr/>
          </p:nvSpPr>
          <p:spPr>
            <a:xfrm>
              <a:off x="7433513" y="1622132"/>
              <a:ext cx="115212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sz="4000" b="1" dirty="0">
                  <a:solidFill>
                    <a:srgbClr val="FBCE0F"/>
                  </a:solidFill>
                  <a:latin typeface="Myriad Pro" panose="020B0503030403020204"/>
                </a:rPr>
                <a:t>27</a:t>
              </a:r>
              <a:endParaRPr lang="uk-UA" b="1" dirty="0">
                <a:solidFill>
                  <a:srgbClr val="1F497D"/>
                </a:solidFill>
                <a:latin typeface="Myriad Pro" panose="020B0503030403020204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7498845" y="2145352"/>
              <a:ext cx="10214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b="1" dirty="0">
                  <a:solidFill>
                    <a:srgbClr val="1F497D"/>
                  </a:solidFill>
                  <a:latin typeface="Myriad Pro" panose="020B0503030403020204"/>
                </a:rPr>
                <a:t>2016</a:t>
              </a:r>
            </a:p>
          </p:txBody>
        </p:sp>
        <p:sp>
          <p:nvSpPr>
            <p:cNvPr id="19" name="Стрелка: пятиугольник 18"/>
            <p:cNvSpPr/>
            <p:nvPr/>
          </p:nvSpPr>
          <p:spPr>
            <a:xfrm>
              <a:off x="6928377" y="1919133"/>
              <a:ext cx="662363" cy="335507"/>
            </a:xfrm>
            <a:prstGeom prst="homePlat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582"/>
          <a:stretch/>
        </p:blipFill>
        <p:spPr>
          <a:xfrm>
            <a:off x="1232893" y="1779535"/>
            <a:ext cx="730127" cy="68603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9" r="53882"/>
          <a:stretch/>
        </p:blipFill>
        <p:spPr>
          <a:xfrm>
            <a:off x="5167189" y="1724319"/>
            <a:ext cx="797684" cy="68603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863386A3-3CB2-4552-8ECA-7F61B4DA28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3118969"/>
            <a:ext cx="3800228" cy="2481985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81F6AD6D-F372-4A51-A05D-312012EF4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3118452"/>
            <a:ext cx="3801019" cy="2482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131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34F1FC9-5378-4110-9DEF-625EAD16F0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556" b="51389" l="1389" r="64844">
                        <a14:foregroundMark x1="4080" y1="46451" x2="4080" y2="46451"/>
                        <a14:foregroundMark x1="1649" y1="31636" x2="1649" y2="31636"/>
                        <a14:foregroundMark x1="13976" y1="26389" x2="13976" y2="26389"/>
                        <a14:foregroundMark x1="13542" y1="51543" x2="13542" y2="51543"/>
                        <a14:foregroundMark x1="20486" y1="14660" x2="20486" y2="14660"/>
                        <a14:foregroundMark x1="11719" y1="10031" x2="11719" y2="10031"/>
                        <a14:foregroundMark x1="11719" y1="11111" x2="11719" y2="11111"/>
                        <a14:foregroundMark x1="1389" y1="42901" x2="1389" y2="42901"/>
                      </a14:backgroundRemoval>
                    </a14:imgEffect>
                  </a14:imgLayer>
                </a14:imgProps>
              </a:ext>
            </a:extLst>
          </a:blip>
          <a:srcRect r="27951" b="43775"/>
          <a:stretch/>
        </p:blipFill>
        <p:spPr>
          <a:xfrm>
            <a:off x="499033" y="1352685"/>
            <a:ext cx="8162149" cy="358284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98477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cap="all" dirty="0"/>
              <a:t>Rolling Review</a:t>
            </a:r>
            <a:r>
              <a:rPr lang="uk-UA" sz="3600" cap="all" dirty="0"/>
              <a:t>:</a:t>
            </a:r>
            <a:r>
              <a:rPr lang="en-US" sz="3600" cap="all" dirty="0"/>
              <a:t> </a:t>
            </a:r>
            <a:r>
              <a:rPr lang="uk-UA" sz="3600" dirty="0"/>
              <a:t>ринок цементу</a:t>
            </a:r>
            <a:endParaRPr lang="ru-RU" sz="2700" dirty="0"/>
          </a:p>
        </p:txBody>
      </p:sp>
      <p:sp>
        <p:nvSpPr>
          <p:cNvPr id="3" name="TextBox 2"/>
          <p:cNvSpPr txBox="1"/>
          <p:nvPr/>
        </p:nvSpPr>
        <p:spPr>
          <a:xfrm>
            <a:off x="1218932" y="2414125"/>
            <a:ext cx="1120820" cy="1200329"/>
          </a:xfrm>
          <a:prstGeom prst="rect">
            <a:avLst/>
          </a:prstGeom>
          <a:solidFill>
            <a:srgbClr val="034EA2"/>
          </a:solidFill>
        </p:spPr>
        <p:txBody>
          <a:bodyPr wrap="none" rtlCol="0">
            <a:spAutoFit/>
          </a:bodyPr>
          <a:lstStyle/>
          <a:p>
            <a:r>
              <a:rPr lang="uk-UA" sz="7200" b="1" dirty="0">
                <a:solidFill>
                  <a:schemeClr val="bg1"/>
                </a:solidFill>
                <a:latin typeface="MyriadPro-Bold"/>
              </a:rPr>
              <a:t>41</a:t>
            </a:r>
            <a:endParaRPr lang="en-US" sz="7200" b="1" dirty="0">
              <a:solidFill>
                <a:schemeClr val="bg1"/>
              </a:solidFill>
              <a:latin typeface="MyriadPro-Bold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6193012" y="4703667"/>
            <a:ext cx="2510495" cy="707886"/>
            <a:chOff x="6193012" y="4703667"/>
            <a:chExt cx="2510495" cy="707886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6381546" y="4965425"/>
              <a:ext cx="232196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b="1" dirty="0">
                  <a:solidFill>
                    <a:srgbClr val="1F497D"/>
                  </a:solidFill>
                  <a:latin typeface="Myriad Pro" panose="020B0503030403020204"/>
                </a:rPr>
                <a:t>  САНКЦІЇ </a:t>
              </a: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193012" y="4703667"/>
              <a:ext cx="115212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sz="4000" b="1" dirty="0">
                  <a:solidFill>
                    <a:srgbClr val="FBCE0F"/>
                  </a:solidFill>
                  <a:latin typeface="Myriad Pro" panose="020B0503030403020204"/>
                </a:rPr>
                <a:t>54</a:t>
              </a:r>
              <a:endParaRPr lang="uk-UA" b="1" dirty="0">
                <a:solidFill>
                  <a:srgbClr val="1F497D"/>
                </a:solidFill>
                <a:latin typeface="Myriad Pro" panose="020B0503030403020204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5935004" y="3809001"/>
            <a:ext cx="2768503" cy="707886"/>
            <a:chOff x="4477862" y="4709026"/>
            <a:chExt cx="2768503" cy="70788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4924404" y="4970784"/>
              <a:ext cx="232196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b="1" dirty="0">
                  <a:solidFill>
                    <a:srgbClr val="1F497D"/>
                  </a:solidFill>
                  <a:latin typeface="Myriad Pro" panose="020B0503030403020204"/>
                </a:rPr>
                <a:t>ІНСТРУМЕНТИ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477862" y="4709026"/>
              <a:ext cx="115212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uk-UA" sz="4000" b="1" dirty="0">
                  <a:solidFill>
                    <a:srgbClr val="FBCE0F"/>
                  </a:solidFill>
                  <a:latin typeface="Myriad Pro" panose="020B0503030403020204"/>
                </a:rPr>
                <a:t>4</a:t>
              </a:r>
              <a:endParaRPr lang="uk-UA" b="1" dirty="0">
                <a:solidFill>
                  <a:srgbClr val="1F497D"/>
                </a:solidFill>
                <a:latin typeface="Myriad Pro" panose="020B0503030403020204"/>
              </a:endParaRPr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18" t="313" r="27864" b="-313"/>
          <a:stretch/>
        </p:blipFill>
        <p:spPr>
          <a:xfrm>
            <a:off x="5634712" y="3833537"/>
            <a:ext cx="730127" cy="68603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66" t="474" r="-284" b="-474"/>
          <a:stretch/>
        </p:blipFill>
        <p:spPr>
          <a:xfrm>
            <a:off x="5634711" y="4763464"/>
            <a:ext cx="730127" cy="6860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0E5C22-6B0A-4D50-94BE-AD65EBDC8F0E}"/>
              </a:ext>
            </a:extLst>
          </p:cNvPr>
          <p:cNvSpPr txBox="1"/>
          <p:nvPr/>
        </p:nvSpPr>
        <p:spPr>
          <a:xfrm>
            <a:off x="3419872" y="2577098"/>
            <a:ext cx="1332416" cy="707886"/>
          </a:xfrm>
          <a:prstGeom prst="rect">
            <a:avLst/>
          </a:prstGeom>
          <a:noFill/>
          <a:ln>
            <a:noFill/>
          </a:ln>
        </p:spPr>
        <p:txBody>
          <a:bodyPr wrap="none" rtlCol="0" anchor="b">
            <a:spAutoFit/>
          </a:bodyPr>
          <a:lstStyle/>
          <a:p>
            <a:r>
              <a:rPr lang="uk-UA" sz="4000" b="1" dirty="0">
                <a:solidFill>
                  <a:srgbClr val="034EA2"/>
                </a:solidFill>
                <a:latin typeface="MyriadPro-Bold"/>
              </a:rPr>
              <a:t>27</a:t>
            </a:r>
            <a:r>
              <a:rPr lang="en-US" sz="4000" b="1" dirty="0">
                <a:solidFill>
                  <a:srgbClr val="034EA2"/>
                </a:solidFill>
                <a:latin typeface="MyriadPro-Bold"/>
              </a:rPr>
              <a:t>%</a:t>
            </a:r>
            <a:r>
              <a:rPr lang="uk-UA" sz="4000" b="1" dirty="0">
                <a:solidFill>
                  <a:srgbClr val="034EA2"/>
                </a:solidFill>
                <a:latin typeface="MyriadPro-Bold"/>
              </a:rPr>
              <a:t>*</a:t>
            </a:r>
            <a:endParaRPr lang="en-US" sz="4000" b="1" dirty="0">
              <a:solidFill>
                <a:srgbClr val="034EA2"/>
              </a:solidFill>
              <a:latin typeface="MyriadPro-Bold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B54775A-22AC-4643-AB03-808F0C8B8321}"/>
              </a:ext>
            </a:extLst>
          </p:cNvPr>
          <p:cNvSpPr/>
          <p:nvPr/>
        </p:nvSpPr>
        <p:spPr>
          <a:xfrm>
            <a:off x="650325" y="6269387"/>
            <a:ext cx="37480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b="1" i="1" dirty="0">
                <a:latin typeface="Myriad Pro" panose="020B0503030403020204"/>
              </a:rPr>
              <a:t>* 11 НПА потребують актуалізації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24A4E33F-CD29-44D1-B4A8-9D202FD2072A}"/>
              </a:ext>
            </a:extLst>
          </p:cNvPr>
          <p:cNvCxnSpPr/>
          <p:nvPr/>
        </p:nvCxnSpPr>
        <p:spPr>
          <a:xfrm flipV="1">
            <a:off x="3131840" y="3212976"/>
            <a:ext cx="360040" cy="288032"/>
          </a:xfrm>
          <a:prstGeom prst="line">
            <a:avLst/>
          </a:prstGeom>
          <a:ln w="38100" cap="flat" cmpd="sng" algn="ctr">
            <a:solidFill>
              <a:schemeClr val="dk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F0C396F0-29B0-45F1-892B-4B23153DDD95}"/>
              </a:ext>
            </a:extLst>
          </p:cNvPr>
          <p:cNvCxnSpPr/>
          <p:nvPr/>
        </p:nvCxnSpPr>
        <p:spPr>
          <a:xfrm>
            <a:off x="3491880" y="3212976"/>
            <a:ext cx="5040560" cy="0"/>
          </a:xfrm>
          <a:prstGeom prst="line">
            <a:avLst/>
          </a:prstGeom>
          <a:ln w="38100" cap="flat" cmpd="sng" algn="ctr">
            <a:solidFill>
              <a:schemeClr val="dk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58D66A3-2BBE-4644-AC3D-DD908B5AA7F0}"/>
              </a:ext>
            </a:extLst>
          </p:cNvPr>
          <p:cNvSpPr txBox="1"/>
          <p:nvPr/>
        </p:nvSpPr>
        <p:spPr>
          <a:xfrm>
            <a:off x="4600432" y="2833703"/>
            <a:ext cx="3255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cap="all" dirty="0">
                <a:ea typeface="+mj-ea"/>
                <a:cs typeface="+mj-cs"/>
              </a:rPr>
              <a:t>Потребують актуалізації</a:t>
            </a:r>
          </a:p>
        </p:txBody>
      </p:sp>
    </p:spTree>
    <p:extLst>
      <p:ext uri="{BB962C8B-B14F-4D97-AF65-F5344CB8AC3E}">
        <p14:creationId xmlns:p14="http://schemas.microsoft.com/office/powerpoint/2010/main" val="2109260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/>
          </a:bodyPr>
          <a:lstStyle/>
          <a:p>
            <a:pPr algn="l"/>
            <a:r>
              <a:rPr lang="uk-UA" sz="3200" dirty="0"/>
              <a:t>Сертифікат відповідності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26" r="41405"/>
          <a:stretch/>
        </p:blipFill>
        <p:spPr>
          <a:xfrm>
            <a:off x="3806560" y="1413296"/>
            <a:ext cx="1485520" cy="468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14996" y="1776659"/>
            <a:ext cx="359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Ризики зниження якості цементу та продукції з нього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314996" y="2668995"/>
            <a:ext cx="3555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Відсутність адекватної відповідальності органів сертифікації та процедурні проблеми </a:t>
            </a:r>
            <a:endParaRPr lang="uk-UA" sz="1600" i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498599" y="1737683"/>
            <a:ext cx="2321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Ризик корупції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498599" y="3057780"/>
            <a:ext cx="23219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Дружність до бізнесу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498599" y="4654877"/>
            <a:ext cx="23219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Вартість регулювання</a:t>
            </a:r>
          </a:p>
        </p:txBody>
      </p:sp>
      <p:pic>
        <p:nvPicPr>
          <p:cNvPr id="7" name="Рисунок 6" descr="Изображение выглядит как бильярдный шар&#10;&#10;Описание создано с очень высокой степенью достоверности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0" t="54278" r="54434"/>
          <a:stretch/>
        </p:blipFill>
        <p:spPr>
          <a:xfrm>
            <a:off x="1187624" y="1594177"/>
            <a:ext cx="792088" cy="767257"/>
          </a:xfrm>
          <a:prstGeom prst="rect">
            <a:avLst/>
          </a:prstGeom>
        </p:spPr>
      </p:pic>
      <p:pic>
        <p:nvPicPr>
          <p:cNvPr id="19" name="Рисунок 18" descr="Изображение выглядит как бильярдный шар&#10;&#10;Описание создано с очень высокой степенью достоверности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9" t="54216" r="-685" b="62"/>
          <a:stretch/>
        </p:blipFill>
        <p:spPr>
          <a:xfrm>
            <a:off x="1187624" y="3094295"/>
            <a:ext cx="792088" cy="767257"/>
          </a:xfrm>
          <a:prstGeom prst="rect">
            <a:avLst/>
          </a:prstGeom>
        </p:spPr>
      </p:pic>
      <p:pic>
        <p:nvPicPr>
          <p:cNvPr id="20" name="Рисунок 19" descr="Изображение выглядит как бильярдный шар&#10;&#10;Описание создано с очень высокой степенью достоверности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20" t="55784" r="27444" b="-1506"/>
          <a:stretch/>
        </p:blipFill>
        <p:spPr>
          <a:xfrm>
            <a:off x="1187624" y="4594413"/>
            <a:ext cx="792088" cy="767257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123728" y="2143698"/>
            <a:ext cx="1466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dirty="0">
                <a:solidFill>
                  <a:srgbClr val="FFD310"/>
                </a:solidFill>
                <a:latin typeface="Myriad Pro" panose="020B0503030403020204"/>
              </a:rPr>
              <a:t>ВИСОКИЙ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763688" y="3764575"/>
            <a:ext cx="20007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dirty="0">
                <a:solidFill>
                  <a:srgbClr val="FFD310"/>
                </a:solidFill>
                <a:latin typeface="Myriad Pro" panose="020B0503030403020204"/>
              </a:rPr>
              <a:t>«ДРУЖНІЙ»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187624" y="5394593"/>
            <a:ext cx="25109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dirty="0">
                <a:solidFill>
                  <a:srgbClr val="FFD310"/>
                </a:solidFill>
                <a:latin typeface="Myriad Pro" panose="020B0503030403020204"/>
              </a:rPr>
              <a:t>від 11 500 грн/рік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828459" y="1151676"/>
            <a:ext cx="2321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ПРОБЛЕМИ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8861FCD-2AA3-4657-AD13-41B79325815C}"/>
              </a:ext>
            </a:extLst>
          </p:cNvPr>
          <p:cNvSpPr txBox="1"/>
          <p:nvPr/>
        </p:nvSpPr>
        <p:spPr>
          <a:xfrm>
            <a:off x="5314769" y="3626076"/>
            <a:ext cx="36724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Відсутність в загальному безоплатному доступі актуальної інформації щодо недоброякісної продукції та анульованих сертифікатів</a:t>
            </a: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1971729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72339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uk-UA" sz="3200" dirty="0"/>
              <a:t>Дозвіл на роботи підвищеної небезпеки та експлуатацію машин*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26" r="41405"/>
          <a:stretch/>
        </p:blipFill>
        <p:spPr>
          <a:xfrm>
            <a:off x="3806560" y="1413296"/>
            <a:ext cx="1485520" cy="468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92080" y="4885709"/>
            <a:ext cx="3555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Процедурні проблеми </a:t>
            </a:r>
            <a:br>
              <a:rPr lang="uk-UA" sz="1600" b="1" dirty="0"/>
            </a:br>
            <a:r>
              <a:rPr lang="uk-UA" sz="1600" i="1" dirty="0"/>
              <a:t>(видача дублікату, оскарження рішення тощо)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498599" y="1737683"/>
            <a:ext cx="2321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Ризик корупції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498599" y="3057780"/>
            <a:ext cx="23219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Дружність до бізнесу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498599" y="4654877"/>
            <a:ext cx="23219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Вартість регулювання</a:t>
            </a:r>
          </a:p>
        </p:txBody>
      </p:sp>
      <p:pic>
        <p:nvPicPr>
          <p:cNvPr id="7" name="Рисунок 6" descr="Изображение выглядит как бильярдный шар&#10;&#10;Описание создано с очень высокой степенью достоверности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0" t="54278" r="54434"/>
          <a:stretch/>
        </p:blipFill>
        <p:spPr>
          <a:xfrm>
            <a:off x="1187624" y="1594177"/>
            <a:ext cx="792088" cy="767257"/>
          </a:xfrm>
          <a:prstGeom prst="rect">
            <a:avLst/>
          </a:prstGeom>
        </p:spPr>
      </p:pic>
      <p:pic>
        <p:nvPicPr>
          <p:cNvPr id="19" name="Рисунок 18" descr="Изображение выглядит как бильярдный шар&#10;&#10;Описание создано с очень высокой степенью достоверности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9" t="54216" r="-685" b="62"/>
          <a:stretch/>
        </p:blipFill>
        <p:spPr>
          <a:xfrm>
            <a:off x="1187624" y="3094295"/>
            <a:ext cx="792088" cy="767257"/>
          </a:xfrm>
          <a:prstGeom prst="rect">
            <a:avLst/>
          </a:prstGeom>
        </p:spPr>
      </p:pic>
      <p:pic>
        <p:nvPicPr>
          <p:cNvPr id="20" name="Рисунок 19" descr="Изображение выглядит как бильярдный шар&#10;&#10;Описание создано с очень высокой степенью достоверности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20" t="55784" r="27444" b="-1506"/>
          <a:stretch/>
        </p:blipFill>
        <p:spPr>
          <a:xfrm>
            <a:off x="1187624" y="4594413"/>
            <a:ext cx="792088" cy="767257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123728" y="2143698"/>
            <a:ext cx="1466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dirty="0">
                <a:solidFill>
                  <a:srgbClr val="FFD310"/>
                </a:solidFill>
                <a:latin typeface="Myriad Pro" panose="020B0503030403020204"/>
              </a:rPr>
              <a:t>СЕРЕДНІЙ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763688" y="3764575"/>
            <a:ext cx="2056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dirty="0">
                <a:solidFill>
                  <a:srgbClr val="FFD310"/>
                </a:solidFill>
                <a:latin typeface="Myriad Pro" panose="020B0503030403020204"/>
              </a:rPr>
              <a:t>«ДРУЖНІЙ»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899592" y="5394593"/>
            <a:ext cx="27989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dirty="0">
                <a:solidFill>
                  <a:srgbClr val="FFD310"/>
                </a:solidFill>
                <a:latin typeface="Myriad Pro" panose="020B0503030403020204"/>
              </a:rPr>
              <a:t>від 130 000 грн/рік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813931" y="1368351"/>
            <a:ext cx="2321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ПРОБЛЕМИ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6FD430FA-43BE-4847-A101-6648DDA81E7D}"/>
              </a:ext>
            </a:extLst>
          </p:cNvPr>
          <p:cNvSpPr/>
          <p:nvPr/>
        </p:nvSpPr>
        <p:spPr>
          <a:xfrm>
            <a:off x="539016" y="5995160"/>
            <a:ext cx="43537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i="1" dirty="0">
                <a:latin typeface="Myriad Pro" panose="020B0503030403020204"/>
              </a:rPr>
              <a:t>* Дозвіл на початок виконання робіт підвищеної небезпеки та початок експлуатації (застосування) машин, механізмів, устаткування підвищеної небезпеки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DFB828-2C2F-4365-AA02-92F5CCEC5DE0}"/>
              </a:ext>
            </a:extLst>
          </p:cNvPr>
          <p:cNvSpPr txBox="1"/>
          <p:nvPr/>
        </p:nvSpPr>
        <p:spPr>
          <a:xfrm>
            <a:off x="5292080" y="1750821"/>
            <a:ext cx="3593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Невмотивоване застосування надмірно жорсткого інструменту та надмірний перелік документів  </a:t>
            </a:r>
            <a:endParaRPr lang="uk-UA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57EC55-1967-4DCB-9F2D-B7203B4D38AC}"/>
              </a:ext>
            </a:extLst>
          </p:cNvPr>
          <p:cNvSpPr txBox="1"/>
          <p:nvPr/>
        </p:nvSpPr>
        <p:spPr>
          <a:xfrm>
            <a:off x="5278806" y="3749186"/>
            <a:ext cx="3555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Неможливість скористатись електронними адміністративними послугами </a:t>
            </a:r>
            <a:endParaRPr lang="uk-UA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578B08-5290-46FD-A99A-00D16C8BFFF0}"/>
              </a:ext>
            </a:extLst>
          </p:cNvPr>
          <p:cNvSpPr txBox="1"/>
          <p:nvPr/>
        </p:nvSpPr>
        <p:spPr>
          <a:xfrm>
            <a:off x="5292080" y="2793857"/>
            <a:ext cx="35939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Законодавчі прогалини, суперечність норм законів, неврегульовані питання щодо експертизи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57958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uk-UA" sz="3200" dirty="0"/>
              <a:t>Дозвіл на викиди забруднюючих речовин в атмосферне повітря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26" r="41405"/>
          <a:stretch/>
        </p:blipFill>
        <p:spPr>
          <a:xfrm>
            <a:off x="3806560" y="1413296"/>
            <a:ext cx="1485520" cy="468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92080" y="2858885"/>
            <a:ext cx="359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Законодавчі прогалини, суперечність норм законів 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292080" y="4885709"/>
            <a:ext cx="3555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Процедурні проблеми </a:t>
            </a:r>
            <a:br>
              <a:rPr lang="uk-UA" sz="1600" b="1" dirty="0"/>
            </a:br>
            <a:r>
              <a:rPr lang="uk-UA" sz="1600" i="1" dirty="0"/>
              <a:t>(видача дублікату, оскарження рішення…)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78806" y="3749186"/>
            <a:ext cx="3555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Неможливість скористатись електронними адміністративними послугами </a:t>
            </a:r>
            <a:endParaRPr lang="uk-UA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498599" y="1737683"/>
            <a:ext cx="2321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Ризик корупції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498599" y="3057780"/>
            <a:ext cx="23219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Дружність до бізнесу</a:t>
            </a:r>
          </a:p>
        </p:txBody>
      </p:sp>
      <p:pic>
        <p:nvPicPr>
          <p:cNvPr id="7" name="Рисунок 6" descr="Изображение выглядит как бильярдный шар&#10;&#10;Описание создано с очень высокой степенью достоверности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0" t="54278" r="54434"/>
          <a:stretch/>
        </p:blipFill>
        <p:spPr>
          <a:xfrm>
            <a:off x="1187624" y="1594177"/>
            <a:ext cx="792088" cy="767257"/>
          </a:xfrm>
          <a:prstGeom prst="rect">
            <a:avLst/>
          </a:prstGeom>
        </p:spPr>
      </p:pic>
      <p:pic>
        <p:nvPicPr>
          <p:cNvPr id="19" name="Рисунок 18" descr="Изображение выглядит как бильярдный шар&#10;&#10;Описание создано с очень высокой степенью достоверности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9" t="54216" r="-685" b="62"/>
          <a:stretch/>
        </p:blipFill>
        <p:spPr>
          <a:xfrm rot="10800000">
            <a:off x="1187624" y="3094295"/>
            <a:ext cx="792088" cy="767257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123728" y="2143698"/>
            <a:ext cx="1466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dirty="0">
                <a:solidFill>
                  <a:srgbClr val="FFD310"/>
                </a:solidFill>
                <a:latin typeface="Myriad Pro" panose="020B0503030403020204"/>
              </a:rPr>
              <a:t>ВИСОКИЙ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763688" y="3764575"/>
            <a:ext cx="2056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dirty="0">
                <a:solidFill>
                  <a:srgbClr val="FFD310"/>
                </a:solidFill>
                <a:latin typeface="Myriad Pro" panose="020B0503030403020204"/>
              </a:rPr>
              <a:t>«НЕДРУЖНІЙ»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813931" y="1585473"/>
            <a:ext cx="2321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ПРОБЛЕМИ</a:t>
            </a:r>
          </a:p>
        </p:txBody>
      </p:sp>
    </p:spTree>
    <p:extLst>
      <p:ext uri="{BB962C8B-B14F-4D97-AF65-F5344CB8AC3E}">
        <p14:creationId xmlns:p14="http://schemas.microsoft.com/office/powerpoint/2010/main" val="3847343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705678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uk-UA" sz="3200" dirty="0"/>
              <a:t>Включення до переліку СГ, які переміщують товари до зони АТО*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26" r="41405"/>
          <a:stretch/>
        </p:blipFill>
        <p:spPr>
          <a:xfrm>
            <a:off x="3806560" y="1413296"/>
            <a:ext cx="1485520" cy="468000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498599" y="1737683"/>
            <a:ext cx="2321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Ризик корупції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498599" y="3057780"/>
            <a:ext cx="23219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Дружність до бізнесу</a:t>
            </a:r>
          </a:p>
        </p:txBody>
      </p:sp>
      <p:pic>
        <p:nvPicPr>
          <p:cNvPr id="7" name="Рисунок 6" descr="Изображение выглядит как бильярдный шар&#10;&#10;Описание создано с очень высокой степенью достоверности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0" t="54278" r="54434"/>
          <a:stretch/>
        </p:blipFill>
        <p:spPr>
          <a:xfrm>
            <a:off x="1187624" y="1594177"/>
            <a:ext cx="792088" cy="767257"/>
          </a:xfrm>
          <a:prstGeom prst="rect">
            <a:avLst/>
          </a:prstGeom>
        </p:spPr>
      </p:pic>
      <p:pic>
        <p:nvPicPr>
          <p:cNvPr id="19" name="Рисунок 18" descr="Изображение выглядит как бильярдный шар&#10;&#10;Описание создано с очень высокой степенью достоверности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9" t="54216" r="-685" b="62"/>
          <a:stretch/>
        </p:blipFill>
        <p:spPr>
          <a:xfrm>
            <a:off x="1187624" y="3094295"/>
            <a:ext cx="792088" cy="767257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123728" y="2143698"/>
            <a:ext cx="1466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dirty="0">
                <a:solidFill>
                  <a:srgbClr val="FFD310"/>
                </a:solidFill>
                <a:latin typeface="Myriad Pro" panose="020B0503030403020204"/>
              </a:rPr>
              <a:t>ВИСОКИЙ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763688" y="3764575"/>
            <a:ext cx="20568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dirty="0">
                <a:solidFill>
                  <a:srgbClr val="FFD310"/>
                </a:solidFill>
                <a:latin typeface="Myriad Pro" panose="020B0503030403020204"/>
              </a:rPr>
              <a:t>«ДРУЖНІЙ»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813931" y="1585473"/>
            <a:ext cx="2321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ПРОБЛЕМИ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6FD430FA-43BE-4847-A101-6648DDA81E7D}"/>
              </a:ext>
            </a:extLst>
          </p:cNvPr>
          <p:cNvSpPr/>
          <p:nvPr/>
        </p:nvSpPr>
        <p:spPr>
          <a:xfrm>
            <a:off x="539016" y="5995160"/>
            <a:ext cx="43537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i="1" dirty="0">
                <a:latin typeface="Myriad Pro" panose="020B0503030403020204"/>
              </a:rPr>
              <a:t>* Включення суб'єкта господарювання до переліків суб’єктів господарювання, які здійснюють переміщення товарів до району або з району проведення антитерористичної операції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9940DF-6FB5-438A-9F71-A9BD5570AA42}"/>
              </a:ext>
            </a:extLst>
          </p:cNvPr>
          <p:cNvSpPr txBox="1"/>
          <p:nvPr/>
        </p:nvSpPr>
        <p:spPr>
          <a:xfrm>
            <a:off x="5386254" y="2801907"/>
            <a:ext cx="3593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Законодавчі прогалини, порушення норм законів </a:t>
            </a:r>
            <a:endParaRPr lang="en-US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E66BB40-F602-4DBB-9DF8-B86CD8999F53}"/>
              </a:ext>
            </a:extLst>
          </p:cNvPr>
          <p:cNvSpPr txBox="1"/>
          <p:nvPr/>
        </p:nvSpPr>
        <p:spPr>
          <a:xfrm>
            <a:off x="5386254" y="3704111"/>
            <a:ext cx="355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Процедурні проблеми </a:t>
            </a:r>
            <a:br>
              <a:rPr lang="uk-UA" sz="1600" b="1" dirty="0"/>
            </a:br>
            <a:r>
              <a:rPr lang="uk-UA" sz="1600" i="1" dirty="0"/>
              <a:t>(перелік документів, форма заяви)</a:t>
            </a:r>
          </a:p>
        </p:txBody>
      </p:sp>
    </p:spTree>
    <p:extLst>
      <p:ext uri="{BB962C8B-B14F-4D97-AF65-F5344CB8AC3E}">
        <p14:creationId xmlns:p14="http://schemas.microsoft.com/office/powerpoint/2010/main" val="882251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1143000"/>
          </a:xfrm>
        </p:spPr>
        <p:txBody>
          <a:bodyPr>
            <a:normAutofit/>
          </a:bodyPr>
          <a:lstStyle/>
          <a:p>
            <a:pPr algn="l"/>
            <a:r>
              <a:rPr lang="uk-UA" sz="3200" dirty="0"/>
              <a:t>Ринковий нагляд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26" r="41405"/>
          <a:stretch/>
        </p:blipFill>
        <p:spPr>
          <a:xfrm>
            <a:off x="3806560" y="1413296"/>
            <a:ext cx="1485520" cy="468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92080" y="2453307"/>
            <a:ext cx="35939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Прогалини </a:t>
            </a:r>
            <a:r>
              <a:rPr lang="uk-UA" sz="1600" dirty="0"/>
              <a:t>у законодавстві щодо визначення поняття </a:t>
            </a:r>
            <a:br>
              <a:rPr lang="uk-UA" sz="1600" dirty="0"/>
            </a:br>
            <a:r>
              <a:rPr lang="uk-UA" sz="1600" b="1" dirty="0"/>
              <a:t>«будівельний виріб» та відсутність переліку продукції , щодо якої здійснюється ринковий нагляд</a:t>
            </a:r>
            <a:endParaRPr lang="uk-UA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246804" y="1765799"/>
            <a:ext cx="355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Недієвість інституції ринкового нагляду на ринку цементу</a:t>
            </a:r>
            <a:endParaRPr lang="uk-UA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3893075"/>
            <a:ext cx="355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Складність отримання актуальної інформації про здійснення перевірок</a:t>
            </a:r>
            <a:endParaRPr lang="uk-UA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292080" y="4746964"/>
            <a:ext cx="3555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/>
              <a:t>Наявність у законі правових колізій </a:t>
            </a:r>
            <a:r>
              <a:rPr lang="ru-RU" sz="1600" i="1" dirty="0"/>
              <a:t>(</a:t>
            </a:r>
            <a:r>
              <a:rPr lang="uk-UA" sz="1600" i="1" dirty="0"/>
              <a:t>суб'єкт, який повинен визначити органи ринкового нагляду та сфери їх відповідальності )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813931" y="1312277"/>
            <a:ext cx="2321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ПРОБЛЕМИ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28" t="71767" r="-203" b="-1275"/>
          <a:stretch/>
        </p:blipFill>
        <p:spPr>
          <a:xfrm>
            <a:off x="1806593" y="2378028"/>
            <a:ext cx="803075" cy="794305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F3342AF-7744-4D8E-82F3-14C44649265B}"/>
              </a:ext>
            </a:extLst>
          </p:cNvPr>
          <p:cNvSpPr/>
          <p:nvPr/>
        </p:nvSpPr>
        <p:spPr>
          <a:xfrm>
            <a:off x="1043891" y="4098263"/>
            <a:ext cx="23219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rgbClr val="1F497D"/>
                </a:solidFill>
                <a:latin typeface="Myriad Pro" panose="020B0503030403020204"/>
              </a:rPr>
              <a:t>частка фальсифікованого цементу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0AB3AF5E-D65C-481D-8E0A-B0D6F0250822}"/>
              </a:ext>
            </a:extLst>
          </p:cNvPr>
          <p:cNvSpPr/>
          <p:nvPr/>
        </p:nvSpPr>
        <p:spPr>
          <a:xfrm>
            <a:off x="755576" y="3040707"/>
            <a:ext cx="305098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>
                <a:solidFill>
                  <a:srgbClr val="FFD310"/>
                </a:solidFill>
                <a:latin typeface="Myriad Pro" panose="020B0503030403020204"/>
              </a:rPr>
              <a:t>&gt;</a:t>
            </a:r>
            <a:r>
              <a:rPr lang="uk-UA" sz="6600" b="1" dirty="0">
                <a:solidFill>
                  <a:srgbClr val="FFD310"/>
                </a:solidFill>
                <a:latin typeface="Myriad Pro" panose="020B0503030403020204"/>
              </a:rPr>
              <a:t>80%*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3E421B-67AA-4C95-B16E-33928C35054B}"/>
              </a:ext>
            </a:extLst>
          </p:cNvPr>
          <p:cNvSpPr/>
          <p:nvPr/>
        </p:nvSpPr>
        <p:spPr>
          <a:xfrm>
            <a:off x="512947" y="6068075"/>
            <a:ext cx="43537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i="1" dirty="0">
                <a:latin typeface="Myriad Pro" panose="020B0503030403020204"/>
              </a:rPr>
              <a:t>* З продукції з порушенням маркування, виявленої під час вибіркового дослідження в роздрібній мережі </a:t>
            </a:r>
          </a:p>
        </p:txBody>
      </p:sp>
    </p:spTree>
    <p:extLst>
      <p:ext uri="{BB962C8B-B14F-4D97-AF65-F5344CB8AC3E}">
        <p14:creationId xmlns:p14="http://schemas.microsoft.com/office/powerpoint/2010/main" val="1479092299"/>
      </p:ext>
    </p:extLst>
  </p:cSld>
  <p:clrMapOvr>
    <a:masterClrMapping/>
  </p:clrMapOvr>
</p:sld>
</file>

<file path=ppt/theme/theme1.xml><?xml version="1.0" encoding="utf-8"?>
<a:theme xmlns:a="http://schemas.openxmlformats.org/drawingml/2006/main" name="BRDO Corporate Presentation 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BRDO Corporate Presentation Шаблон</Template>
  <TotalTime>3314</TotalTime>
  <Words>577</Words>
  <Application>Microsoft Office PowerPoint</Application>
  <PresentationFormat>Экран (4:3)</PresentationFormat>
  <Paragraphs>112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Myriad Pro</vt:lpstr>
      <vt:lpstr>MyriadPro-Bold</vt:lpstr>
      <vt:lpstr>Times New Roman</vt:lpstr>
      <vt:lpstr>BRDO Corporate Presentation Шаблон</vt:lpstr>
      <vt:lpstr>Будівельні матеріали штучного походження:  ЦЕМЕНТ   Системний перегляд якості  державного регулювання</vt:lpstr>
      <vt:lpstr>Сучасний стан  будівельного сектору в Україні</vt:lpstr>
      <vt:lpstr>Сучасний стан  ринку цементу в Україні</vt:lpstr>
      <vt:lpstr>Rolling Review: ринок цементу</vt:lpstr>
      <vt:lpstr>Сертифікат відповідності</vt:lpstr>
      <vt:lpstr>Дозвіл на роботи підвищеної небезпеки та експлуатацію машин*</vt:lpstr>
      <vt:lpstr>Дозвіл на викиди забруднюючих речовин в атмосферне повітря</vt:lpstr>
      <vt:lpstr>Включення до переліку СГ, які переміщують товари до зони АТО*</vt:lpstr>
      <vt:lpstr>Ринковий нагляд</vt:lpstr>
      <vt:lpstr>Технічне регулювання</vt:lpstr>
      <vt:lpstr>Імплементація положень Регламенту (ЄС)  № 305/2011 Європарламенту та Ради Європи*</vt:lpstr>
      <vt:lpstr>Як ми пропонуємо «відремонтувати» ринок?</vt:lpstr>
      <vt:lpstr>Питання для обговорення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РИНОК ЦЕМЕНТУ</dc:title>
  <dc:creator>Vitalik</dc:creator>
  <cp:lastModifiedBy>Oleksandr Dmytruk</cp:lastModifiedBy>
  <cp:revision>150</cp:revision>
  <cp:lastPrinted>2017-07-06T10:53:39Z</cp:lastPrinted>
  <dcterms:created xsi:type="dcterms:W3CDTF">2017-03-20T07:56:39Z</dcterms:created>
  <dcterms:modified xsi:type="dcterms:W3CDTF">2017-11-13T11:36:36Z</dcterms:modified>
</cp:coreProperties>
</file>