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2" r:id="rId2"/>
    <p:sldId id="321" r:id="rId3"/>
    <p:sldId id="256" r:id="rId4"/>
    <p:sldId id="325" r:id="rId5"/>
    <p:sldId id="324" r:id="rId6"/>
    <p:sldId id="316" r:id="rId7"/>
    <p:sldId id="317" r:id="rId8"/>
    <p:sldId id="320" r:id="rId9"/>
    <p:sldId id="322" r:id="rId10"/>
    <p:sldId id="315" r:id="rId11"/>
    <p:sldId id="323" r:id="rId1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ABA6B"/>
    <a:srgbClr val="CCECFF"/>
    <a:srgbClr val="00CC00"/>
    <a:srgbClr val="F8F8F8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89269" autoAdjust="0"/>
  </p:normalViewPr>
  <p:slideViewPr>
    <p:cSldViewPr snapToGrid="0">
      <p:cViewPr varScale="1">
        <p:scale>
          <a:sx n="74" d="100"/>
          <a:sy n="74" d="100"/>
        </p:scale>
        <p:origin x="10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92;&#1080;&#1089;&#1052;&#1077;&#1085;&#1077;&#1076;&#1078;&#1077;&#1088;\Desktop\&#1082;&#1088;&#1091;&#1075;%20&#1089;&#1090;&#1110;&#1083;\&#1082;&#1072;&#1095;&#1091;&#1088;_&#1082;&#1088;&#1091;&#1075;&#1083;&#1080;&#1081;%20&#1089;&#1090;&#1110;&#1083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92;&#1080;&#1089;&#1052;&#1077;&#1085;&#1077;&#1076;&#1078;&#1077;&#1088;\Desktop\&#1082;&#1088;&#1091;&#1075;%20&#1089;&#1090;&#1110;&#1083;\&#1082;&#1072;&#1095;&#1091;&#1088;_&#1082;&#1088;&#1091;&#1075;&#1083;&#1080;&#1081;%20&#1089;&#1090;&#1110;&#108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2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3"/>
              <c:layout>
                <c:manualLayout>
                  <c:x val="0.26452149759306992"/>
                  <c:y val="1.945287451313483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dor!$B$4:$B$7</c:f>
              <c:strCache>
                <c:ptCount val="4"/>
                <c:pt idx="0">
                  <c:v>безпека</c:v>
                </c:pt>
                <c:pt idx="1">
                  <c:v>обслуговування доріг</c:v>
                </c:pt>
                <c:pt idx="2">
                  <c:v>виплата боргів</c:v>
                </c:pt>
                <c:pt idx="3">
                  <c:v>будівництво і ремонт доріг</c:v>
                </c:pt>
              </c:strCache>
            </c:strRef>
          </c:cat>
          <c:val>
            <c:numRef>
              <c:f>dor!$A$4:$A$7</c:f>
              <c:numCache>
                <c:formatCode>0</c:formatCode>
                <c:ptCount val="4"/>
                <c:pt idx="0">
                  <c:v>5</c:v>
                </c:pt>
                <c:pt idx="1">
                  <c:v>12</c:v>
                </c:pt>
                <c:pt idx="2">
                  <c:v>9</c:v>
                </c:pt>
                <c:pt idx="3">
                  <c:v>74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45"/>
      </c:pieChart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0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рішення!$B$5:$B$6</c:f>
              <c:strCache>
                <c:ptCount val="2"/>
                <c:pt idx="0">
                  <c:v>асфальтні покриття</c:v>
                </c:pt>
                <c:pt idx="1">
                  <c:v>бетонні покриття</c:v>
                </c:pt>
              </c:strCache>
            </c:strRef>
          </c:cat>
          <c:val>
            <c:numRef>
              <c:f>рішення!$A$5:$A$6</c:f>
              <c:numCache>
                <c:formatCode>0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4DEB9-280D-4E72-83A2-D2DCA36F6EC2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F6834-3099-4B47-AD73-60F24857BBD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63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F6834-3099-4B47-AD73-60F24857BBD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51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F6834-3099-4B47-AD73-60F24857BBD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51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F6834-3099-4B47-AD73-60F24857BBD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51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F6834-3099-4B47-AD73-60F24857BBD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51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F6834-3099-4B47-AD73-60F24857BBD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51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F6834-3099-4B47-AD73-60F24857BBD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51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882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918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97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7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96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801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800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46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61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86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92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DAC3A-AEBF-4EB5-97A0-F34C7CEABDF9}" type="datetimeFigureOut">
              <a:rPr lang="ru-RU" smtClean="0"/>
              <a:t>13.11.2017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8E5E7-E3AD-439C-BB15-872FE0152773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89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ідзаголовок 2"/>
          <p:cNvSpPr txBox="1">
            <a:spLocks/>
          </p:cNvSpPr>
          <p:nvPr/>
        </p:nvSpPr>
        <p:spPr>
          <a:xfrm>
            <a:off x="418344" y="3520027"/>
            <a:ext cx="8440615" cy="699548"/>
          </a:xfrm>
          <a:prstGeom prst="rect">
            <a:avLst/>
          </a:prstGeom>
        </p:spPr>
        <p:txBody>
          <a:bodyPr vert="horz" lIns="84406" tIns="42203" rIns="84406" bIns="42203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uk-UA" sz="2215" b="1" spc="-92" dirty="0" smtClean="0">
                <a:solidFill>
                  <a:srgbClr val="192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БЕТОН </a:t>
            </a:r>
            <a:r>
              <a:rPr lang="en-US" sz="2215" b="1" spc="-92" dirty="0" smtClean="0">
                <a:solidFill>
                  <a:srgbClr val="192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uk-UA" sz="2215" b="1" spc="-92" dirty="0" smtClean="0">
                <a:solidFill>
                  <a:srgbClr val="192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АСФАЛЬТ</a:t>
            </a:r>
            <a:endParaRPr lang="ru-RU" sz="2215" b="1" kern="0" spc="-92" dirty="0">
              <a:solidFill>
                <a:srgbClr val="192B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5273764"/>
            <a:ext cx="5829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Київ</a:t>
            </a:r>
            <a:r>
              <a:rPr lang="uk-UA" sz="1400" b="1" spc="-92" dirty="0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b="1" spc="-92" dirty="0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1400" b="1" dirty="0" err="1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круглий</a:t>
            </a:r>
            <a:r>
              <a:rPr lang="ru-RU" sz="1400" b="1" dirty="0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стіл</a:t>
            </a:r>
            <a:r>
              <a:rPr lang="ru-RU" sz="1400" b="1" dirty="0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тему «</a:t>
            </a:r>
            <a:r>
              <a:rPr lang="ru-RU" sz="1400" b="1" dirty="0" err="1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Бетонні</a:t>
            </a:r>
            <a:r>
              <a:rPr lang="ru-RU" sz="1400" b="1" dirty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дороги. </a:t>
            </a:r>
            <a:r>
              <a:rPr lang="ru-RU" sz="1400" b="1" dirty="0" err="1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Реальність</a:t>
            </a:r>
            <a:r>
              <a:rPr lang="ru-RU" sz="1400" b="1" dirty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400" b="1" dirty="0" err="1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</a:t>
            </a:r>
            <a:r>
              <a:rPr lang="ru-RU" sz="1400" b="1" dirty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r>
              <a:rPr lang="ru-RU" sz="1400" b="1" spc="-92" dirty="0" smtClean="0">
                <a:solidFill>
                  <a:srgbClr val="121F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листопада 2017 року</a:t>
            </a:r>
            <a:endParaRPr lang="en-US" sz="1400" b="1" spc="-92" dirty="0">
              <a:solidFill>
                <a:srgbClr val="121F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548135"/>
            <a:ext cx="9143999" cy="315037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5" name="Прямокутник 14"/>
          <p:cNvSpPr/>
          <p:nvPr/>
        </p:nvSpPr>
        <p:spPr>
          <a:xfrm>
            <a:off x="1" y="209163"/>
            <a:ext cx="9143999" cy="403223"/>
          </a:xfrm>
          <a:prstGeom prst="rect">
            <a:avLst/>
          </a:prstGeom>
          <a:solidFill>
            <a:srgbClr val="44546A"/>
          </a:solidFill>
          <a:ln>
            <a:noFill/>
          </a:ln>
          <a:effectLst>
            <a:outerShdw blurRad="241300" dist="228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pic>
        <p:nvPicPr>
          <p:cNvPr id="1026" name="Рисунок 3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441" y="1801306"/>
            <a:ext cx="2183986" cy="58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03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7"/>
          <p:cNvSpPr txBox="1">
            <a:spLocks/>
          </p:cNvSpPr>
          <p:nvPr/>
        </p:nvSpPr>
        <p:spPr>
          <a:xfrm>
            <a:off x="1519518" y="100037"/>
            <a:ext cx="7548282" cy="344454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Альтернатива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5234373" y="-409649"/>
            <a:ext cx="0" cy="290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899"/>
            <a:ext cx="9144000" cy="296272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0" name="Рисунок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1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C:\Users\ОфисМенеджер\Desktop\круг стіл\roller-compacted-concrete-Concrete-Show-Ind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036" y="638176"/>
            <a:ext cx="3557973" cy="195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46059" y="1162447"/>
            <a:ext cx="29645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БЕТОН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uk-U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СФАЛЬТ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4036" y="3924697"/>
            <a:ext cx="29645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БЕТОН </a:t>
            </a:r>
            <a:r>
              <a:rPr lang="en-US" sz="4000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uk-U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СФАЛЬТ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079672"/>
              </p:ext>
            </p:extLst>
          </p:nvPr>
        </p:nvGraphicFramePr>
        <p:xfrm>
          <a:off x="4572000" y="3214816"/>
          <a:ext cx="4285202" cy="2624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Альтернатива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70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Дякую за увагу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2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574449"/>
            <a:ext cx="9143999" cy="289990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Групувати 15"/>
          <p:cNvGrpSpPr/>
          <p:nvPr/>
        </p:nvGrpSpPr>
        <p:grpSpPr>
          <a:xfrm>
            <a:off x="1828798" y="2229510"/>
            <a:ext cx="7860035" cy="2031325"/>
            <a:chOff x="2649886" y="2068146"/>
            <a:chExt cx="7860035" cy="2031325"/>
          </a:xfrm>
        </p:grpSpPr>
        <p:sp>
          <p:nvSpPr>
            <p:cNvPr id="17" name="Прямокутник 16"/>
            <p:cNvSpPr/>
            <p:nvPr/>
          </p:nvSpPr>
          <p:spPr>
            <a:xfrm>
              <a:off x="6522639" y="2068146"/>
              <a:ext cx="398728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spcAft>
                  <a:spcPts val="0"/>
                </a:spcAft>
              </a:pPr>
              <a:r>
                <a:rPr lang="en-US" sz="1400" dirty="0" err="1" smtClean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Pavlo</a:t>
              </a:r>
              <a:r>
                <a:rPr lang="en-US" sz="1400" dirty="0" smtClean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400" dirty="0" err="1" smtClean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Kachur</a:t>
              </a:r>
              <a:endPara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400" dirty="0" smtClean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Chairman</a:t>
              </a:r>
              <a:endPara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4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Ukrcement Association</a:t>
              </a:r>
              <a:endPara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4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n-US" sz="14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Mobile: +380 </a:t>
              </a:r>
              <a:r>
                <a:rPr lang="en-US" sz="1400" dirty="0" smtClean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68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6873037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dirty="0" smtClean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Email: </a:t>
              </a:r>
              <a:r>
                <a:rPr lang="en-US" sz="1400" dirty="0"/>
                <a:t>pavlo.kachur@ukrcement.com.ua</a:t>
              </a:r>
              <a:endParaRPr lang="ru-RU" sz="1400" dirty="0"/>
            </a:p>
            <a:p>
              <a:pPr>
                <a:spcAft>
                  <a:spcPts val="0"/>
                </a:spcAft>
              </a:pPr>
              <a:endPara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49886" y="2314367"/>
              <a:ext cx="43667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Павло</a:t>
              </a: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Качур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Голова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uk-UA" sz="1400" dirty="0">
                  <a:latin typeface="Arial" panose="020B0604020202020204" pitchFamily="34" charset="0"/>
                  <a:cs typeface="Arial" panose="020B0604020202020204" pitchFamily="34" charset="0"/>
                </a:rPr>
                <a:t>Асоціація </a:t>
              </a:r>
              <a:r>
                <a:rPr lang="uk-UA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Укрцемент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uk-UA" sz="14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uk-UA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обільний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+380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68 6873037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uk-UA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-пошта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   </a:t>
              </a:r>
              <a:r>
                <a:rPr lang="en-US" sz="1400" dirty="0"/>
                <a:t> </a:t>
              </a:r>
              <a:r>
                <a:rPr lang="en-US" sz="1400" dirty="0" smtClean="0"/>
                <a:t>pavlo.kachur@ukrcement.com.ua</a:t>
              </a:r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5689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ru-RU" sz="2200" b="1" spc="-100" dirty="0" err="1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</a:t>
            </a:r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 тези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5234373" y="-409649"/>
            <a:ext cx="0" cy="290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899"/>
            <a:ext cx="9144000" cy="296272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0" name="Рисунок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1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8383" y="1421773"/>
            <a:ext cx="66601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Необхідна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альтернатива для </a:t>
            </a: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будівництва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доріг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країні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uk-UA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Бетонні дороги «</a:t>
            </a:r>
            <a:r>
              <a:rPr lang="uk-UA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патріотичніші</a:t>
            </a:r>
            <a:r>
              <a:rPr lang="uk-UA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для національної економіки.</a:t>
            </a:r>
          </a:p>
          <a:p>
            <a:pPr marL="342900" indent="-342900">
              <a:buAutoNum type="arabicPeriod"/>
            </a:pPr>
            <a:endParaRPr lang="uk-UA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uk-UA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Бетонні дороги дешевші від асфальтобетонних.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7"/>
          <p:cNvSpPr txBox="1">
            <a:spLocks/>
          </p:cNvSpPr>
          <p:nvPr/>
        </p:nvSpPr>
        <p:spPr>
          <a:xfrm>
            <a:off x="1519518" y="100037"/>
            <a:ext cx="7548282" cy="344454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/>
              <a:t>    </a:t>
            </a:r>
            <a:r>
              <a:rPr lang="en-US" sz="2000" dirty="0"/>
              <a:t> </a:t>
            </a:r>
            <a:r>
              <a:rPr lang="uk-UA" sz="2000" dirty="0" smtClean="0"/>
              <a:t> </a:t>
            </a:r>
            <a:r>
              <a:rPr lang="ru-RU" sz="2000" b="1" spc="-100" dirty="0" err="1">
                <a:latin typeface="Arial" panose="020B0604020202020204" pitchFamily="34" charset="0"/>
                <a:cs typeface="Arial" panose="020B0604020202020204" pitchFamily="34" charset="0"/>
              </a:rPr>
              <a:t>Перспективи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5234373" y="-409649"/>
            <a:ext cx="0" cy="290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899"/>
            <a:ext cx="9144000" cy="296272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0" name="Рисунок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1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883" y="676677"/>
            <a:ext cx="692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Дорожній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фонд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922675"/>
              </p:ext>
            </p:extLst>
          </p:nvPr>
        </p:nvGraphicFramePr>
        <p:xfrm>
          <a:off x="638176" y="1110814"/>
          <a:ext cx="8058149" cy="177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4249"/>
                <a:gridCol w="1685925"/>
                <a:gridCol w="1438275"/>
                <a:gridCol w="1409700"/>
              </a:tblGrid>
              <a:tr h="2286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Рік</a:t>
                      </a:r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Всього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дорожній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фонд, </a:t>
                      </a:r>
                      <a:r>
                        <a:rPr lang="ru-RU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млрд.грн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32,60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51,20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69,80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Державні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дороги, </a:t>
                      </a:r>
                      <a:r>
                        <a:rPr lang="ru-RU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млрд.грн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19,56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30,72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41,88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Погашення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боргів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млрд.грн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8,15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Утримання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доріг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 </a:t>
                      </a:r>
                      <a:r>
                        <a:rPr lang="ru-RU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7,50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 </a:t>
                      </a:r>
                      <a:r>
                        <a:rPr lang="ru-RU" sz="16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доріг</a:t>
                      </a:r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млрд.грн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8,60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16,57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28,26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23798"/>
              </p:ext>
            </p:extLst>
          </p:nvPr>
        </p:nvGraphicFramePr>
        <p:xfrm>
          <a:off x="647700" y="3987800"/>
          <a:ext cx="8067675" cy="793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4725"/>
                <a:gridCol w="1133475"/>
                <a:gridCol w="1200150"/>
                <a:gridCol w="1190625"/>
                <a:gridCol w="1028700"/>
              </a:tblGrid>
              <a:tr h="22569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Гарантійний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термін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роки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3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Витрати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ремонт (</a:t>
                      </a:r>
                      <a:r>
                        <a:rPr lang="ru-RU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щорічний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Розмір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дорожнього</a:t>
                      </a:r>
                      <a:r>
                        <a:rPr lang="ru-RU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фонду (</a:t>
                      </a:r>
                      <a:r>
                        <a:rPr lang="ru-RU" sz="1400" b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річний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04" marR="9404" marT="94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47775" y="3114675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Дороги державного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значення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	49,1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тис.км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Вартість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 км поточного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середнього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ремонту 	7,6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млрд.грн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67100" y="5038725"/>
            <a:ext cx="3009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Альтернатива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52698"/>
              </p:ext>
            </p:extLst>
          </p:nvPr>
        </p:nvGraphicFramePr>
        <p:xfrm>
          <a:off x="638172" y="5492750"/>
          <a:ext cx="815340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1"/>
                <a:gridCol w="4076701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Збільшувати розмір Державного дорожнього фонду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Запроваджувати</a:t>
                      </a:r>
                      <a:r>
                        <a:rPr lang="uk-UA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технології, що збільшують гарантійні терміни експлуатації доріг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ru-RU" sz="2200" b="1" spc="-100" dirty="0" err="1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Перспективи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0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7"/>
          <p:cNvSpPr txBox="1">
            <a:spLocks/>
          </p:cNvSpPr>
          <p:nvPr/>
        </p:nvSpPr>
        <p:spPr>
          <a:xfrm>
            <a:off x="1600200" y="100037"/>
            <a:ext cx="7429500" cy="344454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Порівняльний аналіз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2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574449"/>
            <a:ext cx="9143999" cy="289990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647700"/>
            <a:ext cx="8324850" cy="5829300"/>
          </a:xfrm>
        </p:spPr>
      </p:pic>
      <p:sp>
        <p:nvSpPr>
          <p:cNvPr id="6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Порівняльний аналіз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0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 сполучна лінія 6"/>
          <p:cNvCxnSpPr/>
          <p:nvPr/>
        </p:nvCxnSpPr>
        <p:spPr>
          <a:xfrm>
            <a:off x="5234373" y="-409649"/>
            <a:ext cx="0" cy="290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899"/>
            <a:ext cx="9144000" cy="296272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0" name="Рисунок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1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29573" y="1933575"/>
            <a:ext cx="3938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Ремонт		               60%</a:t>
            </a:r>
          </a:p>
          <a:p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Будівництво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               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матеріали</a:t>
            </a:r>
            <a:endParaRPr lang="ru-RU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17,4 </a:t>
            </a:r>
            <a:r>
              <a:rPr lang="uk-UA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млрд.грн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	   - 	</a:t>
            </a:r>
            <a:r>
              <a:rPr lang="uk-UA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ІМПОРТ</a:t>
            </a:r>
            <a:endParaRPr lang="ru-RU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4191000"/>
            <a:ext cx="3009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Альтернатива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034268"/>
              </p:ext>
            </p:extLst>
          </p:nvPr>
        </p:nvGraphicFramePr>
        <p:xfrm>
          <a:off x="638172" y="4578350"/>
          <a:ext cx="8153402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1"/>
                <a:gridCol w="4076701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БЕТОН</a:t>
                      </a:r>
                      <a:endParaRPr lang="ru-RU" sz="16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залишається в економіці України</a:t>
                      </a:r>
                    </a:p>
                    <a:p>
                      <a:pPr algn="l"/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АСФАЛЬТ</a:t>
                      </a:r>
                    </a:p>
                    <a:p>
                      <a:pPr algn="l"/>
                      <a:r>
                        <a:rPr lang="uk-UA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56% вартості кожної тони асфальту </a:t>
                      </a:r>
                    </a:p>
                    <a:p>
                      <a:pPr algn="l"/>
                      <a:r>
                        <a:rPr lang="uk-UA" sz="16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або</a:t>
                      </a:r>
                    </a:p>
                    <a:p>
                      <a:pPr algn="l"/>
                      <a:r>
                        <a:rPr lang="uk-UA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24,8%</a:t>
                      </a:r>
                      <a:r>
                        <a:rPr lang="uk-UA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дорожнього фонду ІМПОРТ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Стрелка вправо 11"/>
          <p:cNvSpPr/>
          <p:nvPr/>
        </p:nvSpPr>
        <p:spPr>
          <a:xfrm>
            <a:off x="6485457" y="2085975"/>
            <a:ext cx="826434" cy="2374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300160"/>
              </p:ext>
            </p:extLst>
          </p:nvPr>
        </p:nvGraphicFramePr>
        <p:xfrm>
          <a:off x="219075" y="1028699"/>
          <a:ext cx="4248150" cy="326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Заголовок 17"/>
          <p:cNvSpPr txBox="1">
            <a:spLocks/>
          </p:cNvSpPr>
          <p:nvPr/>
        </p:nvSpPr>
        <p:spPr>
          <a:xfrm>
            <a:off x="1519518" y="100037"/>
            <a:ext cx="7557807" cy="344454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		      </a:t>
            </a:r>
            <a:r>
              <a:rPr lang="ru-RU" sz="2000" b="1" spc="-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Дорожній</a:t>
            </a:r>
            <a:r>
              <a:rPr lang="ru-RU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фонд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199" y="781050"/>
            <a:ext cx="2085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69,8 млрд. грн.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</a:t>
            </a:r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Дорожній фонд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7"/>
          <p:cNvSpPr txBox="1">
            <a:spLocks/>
          </p:cNvSpPr>
          <p:nvPr/>
        </p:nvSpPr>
        <p:spPr>
          <a:xfrm>
            <a:off x="1519518" y="100037"/>
            <a:ext cx="7557807" cy="344454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		      АЛЬТЕРНАТИВА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5234373" y="-409649"/>
            <a:ext cx="0" cy="290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899"/>
            <a:ext cx="9144000" cy="296272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2190749" y="2994517"/>
            <a:ext cx="229552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цемент</a:t>
            </a:r>
          </a:p>
          <a:p>
            <a:pPr algn="just"/>
            <a:r>
              <a:rPr lang="ru-RU" sz="1700" dirty="0" err="1"/>
              <a:t>щ</a:t>
            </a:r>
            <a:r>
              <a:rPr lang="ru-RU" sz="1700" dirty="0" err="1" smtClean="0"/>
              <a:t>ебінь</a:t>
            </a:r>
            <a:endParaRPr lang="ru-RU" sz="1700" dirty="0" smtClean="0"/>
          </a:p>
          <a:p>
            <a:pPr algn="just"/>
            <a:r>
              <a:rPr lang="ru-RU" sz="1700" dirty="0" err="1" smtClean="0"/>
              <a:t>пісок</a:t>
            </a:r>
            <a:r>
              <a:rPr lang="ru-RU" sz="1700" dirty="0" smtClean="0"/>
              <a:t> </a:t>
            </a:r>
          </a:p>
          <a:p>
            <a:pPr algn="just"/>
            <a:r>
              <a:rPr lang="ru-RU" sz="1700" dirty="0"/>
              <a:t>(+) </a:t>
            </a:r>
            <a:r>
              <a:rPr lang="ru-RU" sz="1700" dirty="0" smtClean="0"/>
              <a:t>добавки</a:t>
            </a:r>
            <a:endParaRPr lang="ru-RU" sz="1700" dirty="0"/>
          </a:p>
        </p:txBody>
      </p:sp>
      <p:pic>
        <p:nvPicPr>
          <p:cNvPr id="2050" name="Рисунок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1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264158" y="3023092"/>
            <a:ext cx="241311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бітум</a:t>
            </a:r>
          </a:p>
          <a:p>
            <a:pPr algn="just"/>
            <a:r>
              <a:rPr lang="ru-RU" sz="1700" dirty="0" err="1" smtClean="0"/>
              <a:t>щебінь</a:t>
            </a:r>
            <a:r>
              <a:rPr lang="ru-RU" sz="1700" dirty="0" smtClean="0"/>
              <a:t> / </a:t>
            </a:r>
            <a:r>
              <a:rPr lang="ru-RU" sz="1700" dirty="0" err="1" smtClean="0"/>
              <a:t>гравій</a:t>
            </a:r>
            <a:endParaRPr lang="ru-RU" sz="1700" dirty="0" smtClean="0"/>
          </a:p>
          <a:p>
            <a:pPr algn="just"/>
            <a:r>
              <a:rPr lang="ru-RU" sz="1700" dirty="0" err="1" smtClean="0"/>
              <a:t>пісок</a:t>
            </a:r>
            <a:r>
              <a:rPr lang="ru-RU" sz="1700" dirty="0"/>
              <a:t>) </a:t>
            </a:r>
            <a:endParaRPr lang="ru-RU" sz="1700" dirty="0" smtClean="0"/>
          </a:p>
          <a:p>
            <a:pPr algn="just"/>
            <a:r>
              <a:rPr lang="ru-RU" sz="1700" dirty="0"/>
              <a:t>(+) добавки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31" y="1466850"/>
            <a:ext cx="2681673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90900" y="1487595"/>
            <a:ext cx="942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1 </a:t>
            </a:r>
            <a:r>
              <a:rPr lang="ru-RU" sz="1600" b="1" dirty="0" smtClean="0"/>
              <a:t>м³  1800 </a:t>
            </a:r>
            <a:r>
              <a:rPr lang="ru-RU" sz="1600" b="1" dirty="0" err="1" smtClean="0"/>
              <a:t>грн</a:t>
            </a:r>
            <a:endParaRPr lang="ru-RU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18563" y="1470778"/>
            <a:ext cx="1020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1 </a:t>
            </a:r>
            <a:r>
              <a:rPr lang="ru-RU" sz="1600" b="1" dirty="0" smtClean="0"/>
              <a:t>т  </a:t>
            </a:r>
          </a:p>
          <a:p>
            <a:pPr algn="ctr"/>
            <a:r>
              <a:rPr lang="ru-RU" sz="1600" b="1" dirty="0" smtClean="0"/>
              <a:t>1700 </a:t>
            </a:r>
            <a:r>
              <a:rPr lang="ru-RU" sz="1600" b="1" dirty="0" err="1" smtClean="0"/>
              <a:t>грн</a:t>
            </a:r>
            <a:endParaRPr lang="ru-RU" sz="1600" b="1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49" y="3007837"/>
            <a:ext cx="800100" cy="108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585" y="3007838"/>
            <a:ext cx="790573" cy="105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67608" y="4445160"/>
            <a:ext cx="3501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8% </a:t>
            </a:r>
            <a:r>
              <a:rPr lang="ru-RU" dirty="0" err="1" smtClean="0">
                <a:solidFill>
                  <a:srgbClr val="FF0000"/>
                </a:solidFill>
              </a:rPr>
              <a:t>бітуму</a:t>
            </a:r>
            <a:r>
              <a:rPr lang="ru-RU" dirty="0" smtClean="0">
                <a:solidFill>
                  <a:srgbClr val="FF0000"/>
                </a:solidFill>
              </a:rPr>
              <a:t> = 960 </a:t>
            </a:r>
            <a:r>
              <a:rPr lang="ru-RU" dirty="0" err="1" smtClean="0">
                <a:solidFill>
                  <a:srgbClr val="FF0000"/>
                </a:solidFill>
              </a:rPr>
              <a:t>грн</a:t>
            </a:r>
            <a:r>
              <a:rPr lang="ru-RU" dirty="0" smtClean="0">
                <a:solidFill>
                  <a:srgbClr val="FF0000"/>
                </a:solidFill>
              </a:rPr>
              <a:t> = 56% </a:t>
            </a:r>
            <a:r>
              <a:rPr lang="ru-RU" dirty="0" err="1" smtClean="0">
                <a:solidFill>
                  <a:srgbClr val="FF0000"/>
                </a:solidFill>
              </a:rPr>
              <a:t>ціни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6850" y="3267075"/>
            <a:ext cx="685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78359" y="3260508"/>
            <a:ext cx="685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44%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931864"/>
              </p:ext>
            </p:extLst>
          </p:nvPr>
        </p:nvGraphicFramePr>
        <p:xfrm>
          <a:off x="602328" y="873125"/>
          <a:ext cx="807165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5827"/>
                <a:gridCol w="40358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БЕТОН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АСФАЛЬТ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22052" y="2376901"/>
            <a:ext cx="339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Місцеві матеріали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2" y="4890692"/>
            <a:ext cx="1383748" cy="102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52549"/>
            <a:ext cx="2371725" cy="104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Альтернатива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7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7"/>
          <p:cNvSpPr txBox="1">
            <a:spLocks/>
          </p:cNvSpPr>
          <p:nvPr/>
        </p:nvSpPr>
        <p:spPr>
          <a:xfrm>
            <a:off x="1600200" y="100037"/>
            <a:ext cx="7429500" cy="344454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Порівняльний аналіз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2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574449"/>
            <a:ext cx="9143999" cy="289990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9" name="Місце для вмісту 5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24633"/>
            <a:ext cx="8568952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541338"/>
            <a:ext cx="8229600" cy="1354162"/>
          </a:xfrm>
        </p:spPr>
        <p:txBody>
          <a:bodyPr>
            <a:norm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Порівняння витрат на будівництво і забезпечення функціонування ділянки автомобільної дороги загального користування територіального значення </a:t>
            </a:r>
            <a:b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Т-14-17 </a:t>
            </a:r>
            <a:r>
              <a:rPr lang="uk-UA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Куровичі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Рогатин км 0+000 – </a:t>
            </a:r>
            <a:r>
              <a:rPr lang="uk-UA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км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29+605 </a:t>
            </a:r>
            <a:b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 жорстким та нежорстким типами покриття</a:t>
            </a:r>
            <a:endParaRPr lang="uk-U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Порівняльний аналіз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6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7"/>
          <p:cNvSpPr txBox="1">
            <a:spLocks/>
          </p:cNvSpPr>
          <p:nvPr/>
        </p:nvSpPr>
        <p:spPr>
          <a:xfrm>
            <a:off x="1519518" y="100037"/>
            <a:ext cx="7529232" cy="344454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      </a:t>
            </a:r>
            <a:r>
              <a:rPr lang="ru-RU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АЛЬТЕРНАТИВИ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5234373" y="-409649"/>
            <a:ext cx="0" cy="290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899"/>
            <a:ext cx="9144000" cy="296272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0" name="Рисунок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1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295323"/>
              </p:ext>
            </p:extLst>
          </p:nvPr>
        </p:nvGraphicFramePr>
        <p:xfrm>
          <a:off x="628650" y="615950"/>
          <a:ext cx="807165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5827"/>
                <a:gridCol w="40358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БЕТОН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АСФАЛЬТ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Users\ОфисМенеджер\Desktop\круг стіл\pavement-construction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6" y="1962150"/>
            <a:ext cx="4108696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ОфисМенеджер\Desktop\круг стіл\pavement-construction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1962150"/>
            <a:ext cx="388499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ОфисМенеджер\Desktop\круг стіл\pavement-construction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7" y="4972050"/>
            <a:ext cx="3600000" cy="11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ОфисМенеджер\Desktop\круг стіл\pavement-construction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098" y="4972050"/>
            <a:ext cx="3600000" cy="109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1420000">
            <a:off x="504825" y="2743200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з</a:t>
            </a:r>
            <a:r>
              <a:rPr lang="uk-UA" dirty="0" smtClean="0">
                <a:solidFill>
                  <a:schemeClr val="bg1"/>
                </a:solidFill>
              </a:rPr>
              <a:t>емляне полотно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1420000">
            <a:off x="257175" y="5648326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з</a:t>
            </a:r>
            <a:r>
              <a:rPr lang="uk-UA" dirty="0" smtClean="0">
                <a:solidFill>
                  <a:schemeClr val="bg1"/>
                </a:solidFill>
              </a:rPr>
              <a:t>емляне полотно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1420000">
            <a:off x="4950170" y="2738671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з</a:t>
            </a:r>
            <a:r>
              <a:rPr lang="uk-UA" dirty="0" smtClean="0">
                <a:solidFill>
                  <a:schemeClr val="bg1"/>
                </a:solidFill>
              </a:rPr>
              <a:t>емляне полотно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1420000">
            <a:off x="4850675" y="5619751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з</a:t>
            </a:r>
            <a:r>
              <a:rPr lang="uk-UA" dirty="0" smtClean="0">
                <a:solidFill>
                  <a:schemeClr val="bg1"/>
                </a:solidFill>
              </a:rPr>
              <a:t>емляне полотно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1420000">
            <a:off x="88553" y="5448301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основа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1420000">
            <a:off x="4850676" y="2535107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основа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1420000">
            <a:off x="342899" y="2533651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основа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1420000">
            <a:off x="4850674" y="5443397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основа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1420000">
            <a:off x="342898" y="2340810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покриття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1420000">
            <a:off x="4850677" y="2340810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покриття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21420000">
            <a:off x="88555" y="5275608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покриття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21420000">
            <a:off x="4850673" y="5272070"/>
            <a:ext cx="378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покриття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Двойная стрелка вверх/вниз 4"/>
          <p:cNvSpPr/>
          <p:nvPr/>
        </p:nvSpPr>
        <p:spPr>
          <a:xfrm>
            <a:off x="1182290" y="2331542"/>
            <a:ext cx="108000" cy="3600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войная стрелка вверх/вниз 27"/>
          <p:cNvSpPr/>
          <p:nvPr/>
        </p:nvSpPr>
        <p:spPr>
          <a:xfrm>
            <a:off x="5735239" y="2312492"/>
            <a:ext cx="108000" cy="3600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039567" y="2150568"/>
            <a:ext cx="708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57,5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49092" y="5125258"/>
            <a:ext cx="708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65,0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6283" y="2350593"/>
            <a:ext cx="7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endParaRPr lang="ru-RU" sz="1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71673" y="2341068"/>
            <a:ext cx="7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endParaRPr lang="ru-RU" sz="1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81075" y="2047875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S=3,84 m²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Двойная стрелка вверх/вниз 40"/>
          <p:cNvSpPr/>
          <p:nvPr/>
        </p:nvSpPr>
        <p:spPr>
          <a:xfrm>
            <a:off x="1055635" y="5345614"/>
            <a:ext cx="108000" cy="2520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35828" y="5355140"/>
            <a:ext cx="7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endParaRPr lang="ru-RU" sz="1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Двойная стрелка вверх/вниз 42"/>
          <p:cNvSpPr/>
          <p:nvPr/>
        </p:nvSpPr>
        <p:spPr>
          <a:xfrm>
            <a:off x="5843238" y="5343822"/>
            <a:ext cx="108000" cy="2520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5104381" y="5343823"/>
            <a:ext cx="7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uk-UA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endParaRPr lang="ru-RU" sz="1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16164" y="2053115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S=2,75 m²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2296" y="5040868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S=3,45 m²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20939" y="5019675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S=1,76 m²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62350" y="3213616"/>
            <a:ext cx="201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1,4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05618" y="6120138"/>
            <a:ext cx="201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&gt;2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86481" y="963720"/>
            <a:ext cx="1821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1 </a:t>
            </a:r>
            <a:r>
              <a:rPr lang="ru-RU" sz="1600" b="1" dirty="0" smtClean="0"/>
              <a:t>м³  1800 </a:t>
            </a:r>
            <a:r>
              <a:rPr lang="ru-RU" sz="1600" b="1" dirty="0" err="1" smtClean="0"/>
              <a:t>грн</a:t>
            </a:r>
            <a:endParaRPr lang="ru-RU" sz="1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280748" y="963720"/>
            <a:ext cx="1947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1 </a:t>
            </a:r>
            <a:r>
              <a:rPr lang="ru-RU" sz="1600" b="1" dirty="0" smtClean="0"/>
              <a:t>т  1700 </a:t>
            </a:r>
            <a:r>
              <a:rPr lang="ru-RU" sz="1600" b="1" dirty="0" err="1" smtClean="0"/>
              <a:t>грн</a:t>
            </a:r>
            <a:endParaRPr lang="ru-RU" sz="1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256" y="1295017"/>
            <a:ext cx="1908000" cy="94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306" y="4276342"/>
            <a:ext cx="1908000" cy="94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4030042" y="4227018"/>
            <a:ext cx="354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20517" y="1245693"/>
            <a:ext cx="354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</a:t>
            </a:r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Альтернативи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2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7"/>
          <p:cNvSpPr txBox="1">
            <a:spLocks/>
          </p:cNvSpPr>
          <p:nvPr/>
        </p:nvSpPr>
        <p:spPr>
          <a:xfrm>
            <a:off x="1600200" y="100037"/>
            <a:ext cx="7458075" cy="344454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Типи дорожнього одягу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2" y="100036"/>
            <a:ext cx="1395485" cy="3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574449"/>
            <a:ext cx="9143999" cy="289990"/>
          </a:xfrm>
          <a:prstGeom prst="rect">
            <a:avLst/>
          </a:prstGeom>
          <a:effectLst>
            <a:outerShdw blurRad="101600" dist="63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42925" y="51435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Матеріали для покриття шарів дорожнього одягу І-ІІ категорій автомобільних доріг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416749"/>
              </p:ext>
            </p:extLst>
          </p:nvPr>
        </p:nvGraphicFramePr>
        <p:xfrm>
          <a:off x="523871" y="1132106"/>
          <a:ext cx="8186290" cy="5122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929"/>
                <a:gridCol w="1323975"/>
                <a:gridCol w="2793365"/>
                <a:gridCol w="2764021"/>
              </a:tblGrid>
              <a:tr h="367665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Жорсткий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Нежорсткий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Навантаження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57,5 </a:t>
                      </a:r>
                      <a:r>
                        <a:rPr lang="uk-UA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кН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65,0 </a:t>
                      </a:r>
                      <a:r>
                        <a:rPr lang="uk-UA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кН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57,5 </a:t>
                      </a:r>
                      <a:r>
                        <a:rPr lang="uk-UA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кН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65,0 </a:t>
                      </a:r>
                      <a:r>
                        <a:rPr lang="uk-UA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кН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</a:t>
                      </a:r>
                      <a:endParaRPr lang="ru-RU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кам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</a:t>
                      </a:r>
                      <a:r>
                        <a:rPr lang="uk-U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яний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матеріал, укріплений в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</a:t>
                      </a:r>
                      <a:r>
                        <a:rPr lang="uk-U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яжучим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щебенево-піщана суміш не оброблена в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</a:t>
                      </a:r>
                      <a:r>
                        <a:rPr lang="uk-U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яжучим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12 см /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15 см)</a:t>
                      </a:r>
                    </a:p>
                    <a:p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піщано-гравійна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суміш, укріплена мінеральним в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</a:t>
                      </a:r>
                      <a:r>
                        <a:rPr lang="uk-UA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яжучим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(15 см)</a:t>
                      </a:r>
                      <a:endParaRPr lang="ru-RU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  <a:p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пісок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см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см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см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Покриття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бетон</a:t>
                      </a:r>
                      <a:endParaRPr lang="ru-RU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щебенево-мастиковий асфальтобетон (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см /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 см)</a:t>
                      </a:r>
                    </a:p>
                    <a:p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асфальтобетон дрібнозернистий (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см /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 см)</a:t>
                      </a:r>
                    </a:p>
                    <a:p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асфальтобетон крупнозернистий (10 см)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см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см</a:t>
                      </a:r>
                      <a:endParaRPr lang="ru-RU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см</a:t>
                      </a:r>
                      <a:endParaRPr lang="ru-RU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см</a:t>
                      </a:r>
                      <a:endParaRPr lang="ru-RU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Заголовок 17"/>
          <p:cNvSpPr txBox="1">
            <a:spLocks/>
          </p:cNvSpPr>
          <p:nvPr/>
        </p:nvSpPr>
        <p:spPr>
          <a:xfrm>
            <a:off x="1600200" y="100037"/>
            <a:ext cx="7543800" cy="344454"/>
          </a:xfrm>
          <a:prstGeom prst="rect">
            <a:avLst/>
          </a:prstGeom>
          <a:solidFill>
            <a:srgbClr val="44546A"/>
          </a:solidFill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uk-UA" sz="2200" b="1" spc="-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Типи дорожнього одягу</a:t>
            </a:r>
            <a:endParaRPr lang="ru-RU" sz="2200" b="1" spc="-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65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11518</TotalTime>
  <Words>440</Words>
  <Application>Microsoft Office PowerPoint</Application>
  <PresentationFormat>Екран (4:3)</PresentationFormat>
  <Paragraphs>189</Paragraphs>
  <Slides>11</Slides>
  <Notes>6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Порівняння витрат на будівництво і забезпечення функціонування ділянки автомобільної дороги загального користування територіального значення  Т-14-17 Куровичі – Рогатин км 0+000 – км 29+605  з жорстким та нежорстким типами покриття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Скильский Роман</dc:creator>
  <cp:lastModifiedBy>Скильский Роман</cp:lastModifiedBy>
  <cp:revision>385</cp:revision>
  <cp:lastPrinted>2017-11-06T10:04:31Z</cp:lastPrinted>
  <dcterms:created xsi:type="dcterms:W3CDTF">2015-10-27T20:17:48Z</dcterms:created>
  <dcterms:modified xsi:type="dcterms:W3CDTF">2017-11-13T14:35:01Z</dcterms:modified>
</cp:coreProperties>
</file>