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720" r:id="rId3"/>
    <p:sldMasterId id="2147483744" r:id="rId4"/>
    <p:sldMasterId id="2147483756" r:id="rId5"/>
    <p:sldMasterId id="2147483780" r:id="rId6"/>
    <p:sldMasterId id="2147483792" r:id="rId7"/>
    <p:sldMasterId id="2147483804" r:id="rId8"/>
    <p:sldMasterId id="2147483816" r:id="rId9"/>
  </p:sldMasterIdLst>
  <p:notesMasterIdLst>
    <p:notesMasterId r:id="rId26"/>
  </p:notesMasterIdLst>
  <p:sldIdLst>
    <p:sldId id="257" r:id="rId10"/>
    <p:sldId id="264" r:id="rId11"/>
    <p:sldId id="265" r:id="rId12"/>
    <p:sldId id="267" r:id="rId13"/>
    <p:sldId id="268" r:id="rId14"/>
    <p:sldId id="292" r:id="rId15"/>
    <p:sldId id="293" r:id="rId16"/>
    <p:sldId id="294" r:id="rId17"/>
    <p:sldId id="272" r:id="rId18"/>
    <p:sldId id="276" r:id="rId19"/>
    <p:sldId id="281" r:id="rId20"/>
    <p:sldId id="283" r:id="rId21"/>
    <p:sldId id="284" r:id="rId22"/>
    <p:sldId id="286" r:id="rId23"/>
    <p:sldId id="288" r:id="rId24"/>
    <p:sldId id="29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22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lang="uk-UA"/>
          </a:pPr>
          <a:endParaRPr lang="uk-UA"/>
        </a:p>
      </c:tx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надходжень Дорожнього фонду</c:v>
                </c:pt>
              </c:strCache>
            </c:strRef>
          </c:tx>
          <c:explosion val="20"/>
          <c:dLbls>
            <c:dLbl>
              <c:idx val="0"/>
              <c:layout>
                <c:manualLayout>
                  <c:x val="-4.6132207532496472E-2"/>
                  <c:y val="6.529941117653595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5659371180979981E-2"/>
                  <c:y val="4.979446728141333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4657260304410887E-3"/>
                  <c:y val="3.969586712587502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lang="uk-UA"/>
                </a:pPr>
                <a:endParaRPr lang="uk-UA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Акцизний податок з вироблених в Україні підакцизних товарів</c:v>
                </c:pt>
                <c:pt idx="1">
                  <c:v>Акцизний податок з ввезених в Україну підакцизних товарів</c:v>
                </c:pt>
                <c:pt idx="2">
                  <c:v>Мито на нафтопродукти, транспортні засоби та шини до них, що ввозяться </c:v>
                </c:pt>
                <c:pt idx="3">
                  <c:v>Плата за проїзд автомобільними дорогами транспортних засобів вагові або габаритні параметри яких перевищують нормативні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0.16326940331126394</c:v>
                </c:pt>
                <c:pt idx="1">
                  <c:v>0.73875117779795807</c:v>
                </c:pt>
                <c:pt idx="2">
                  <c:v>9.7503095782064883E-2</c:v>
                </c:pt>
                <c:pt idx="3" formatCode="0.00%">
                  <c:v>4.7632310871364032E-4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566122653038551"/>
          <c:y val="0.10720459164668007"/>
          <c:w val="0.43492200866570441"/>
          <c:h val="0.82489363926884085"/>
        </c:manualLayout>
      </c:layout>
      <c:overlay val="0"/>
      <c:txPr>
        <a:bodyPr/>
        <a:lstStyle/>
        <a:p>
          <a:pPr>
            <a:defRPr lang="uk-UA" sz="1400" b="1"/>
          </a:pPr>
          <a:endParaRPr lang="uk-UA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circle"/>
            <c:size val="8"/>
          </c:marker>
          <c:dLbls>
            <c:dLbl>
              <c:idx val="0"/>
              <c:layout>
                <c:manualLayout>
                  <c:x val="-7.4039783359309982E-2"/>
                  <c:y val="-0.1336272234750306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7.6472699993410165E-2"/>
                  <c:y val="-9.89670568567088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lang="uk-UA"/>
                </a:pPr>
                <a:endParaRPr lang="uk-UA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Лист1!$B$2:$B$6</c:f>
              <c:numCache>
                <c:formatCode>0.0</c:formatCode>
                <c:ptCount val="5"/>
                <c:pt idx="0">
                  <c:v>32.596142000000057</c:v>
                </c:pt>
                <c:pt idx="1">
                  <c:v>51.178000000000011</c:v>
                </c:pt>
                <c:pt idx="2">
                  <c:v>69.798175000000001</c:v>
                </c:pt>
                <c:pt idx="3">
                  <c:v>69.798175000000001</c:v>
                </c:pt>
                <c:pt idx="4">
                  <c:v>69.798175000000001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>
              <a:headEnd type="stealth"/>
              <a:tailEnd type="stealth"/>
            </a:ln>
          </c:spPr>
        </c:dropLines>
        <c:marker val="1"/>
        <c:smooth val="0"/>
        <c:axId val="176011904"/>
        <c:axId val="176021888"/>
      </c:lineChart>
      <c:catAx>
        <c:axId val="176011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uk-UA"/>
            </a:pPr>
            <a:endParaRPr lang="uk-UA"/>
          </a:p>
        </c:txPr>
        <c:crossAx val="176021888"/>
        <c:crosses val="autoZero"/>
        <c:auto val="1"/>
        <c:lblAlgn val="ctr"/>
        <c:lblOffset val="100"/>
        <c:noMultiLvlLbl val="0"/>
      </c:catAx>
      <c:valAx>
        <c:axId val="176021888"/>
        <c:scaling>
          <c:orientation val="minMax"/>
        </c:scaling>
        <c:delete val="1"/>
        <c:axPos val="l"/>
        <c:majorGridlines/>
        <c:numFmt formatCode="0.0" sourceLinked="1"/>
        <c:majorTickMark val="out"/>
        <c:minorTickMark val="none"/>
        <c:tickLblPos val="none"/>
        <c:crossAx val="1760119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-5.0318297966892717E-2"/>
                  <c:y val="-0.50648803572089851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Дороги </a:t>
                    </a:r>
                    <a:r>
                      <a:rPr lang="uk-UA" dirty="0"/>
                      <a:t>державного значення
</a:t>
                    </a:r>
                    <a:r>
                      <a:rPr lang="uk-UA" dirty="0" smtClean="0"/>
                      <a:t>60%</a:t>
                    </a:r>
                    <a:endParaRPr lang="uk-UA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1.5749546346702267E-2"/>
                  <c:y val="0.159629088831400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-0.15212735621967927"/>
                  <c:y val="2.6245430401913083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txPr>
              <a:bodyPr/>
              <a:lstStyle/>
              <a:p>
                <a:pPr>
                  <a:defRPr lang="uk-UA" sz="1100"/>
                </a:pPr>
                <a:endParaRPr lang="uk-UA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Лист1!$A$2:$A$4</c:f>
              <c:strCache>
                <c:ptCount val="3"/>
                <c:pt idx="0">
                  <c:v>Дороги державного значення</c:v>
                </c:pt>
                <c:pt idx="1">
                  <c:v>Дороги місцевого значення</c:v>
                </c:pt>
                <c:pt idx="2">
                  <c:v>Заходи з безпеки руху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0.65000000000000113</c:v>
                </c:pt>
                <c:pt idx="1">
                  <c:v>0.35000000000000031</c:v>
                </c:pt>
                <c:pt idx="2">
                  <c:v>0.05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7.3437751187202874E-2"/>
          <c:y val="4.2346908346910725E-2"/>
          <c:w val="0.72637462257695673"/>
          <c:h val="0.85721544001255101"/>
        </c:manualLayout>
      </c:layout>
      <c:barChart>
        <c:barDir val="col"/>
        <c:grouping val="clustered"/>
        <c:varyColors val="0"/>
        <c:ser>
          <c:idx val="2"/>
          <c:order val="1"/>
          <c:tx>
            <c:strRef>
              <c:f>Лист1!$D$2</c:f>
              <c:strCache>
                <c:ptCount val="1"/>
                <c:pt idx="0">
                  <c:v>Передбачено Програмою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uk-UA" sz="1509" b="1"/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Лист1!$D$3:$D$7</c:f>
              <c:numCache>
                <c:formatCode>0</c:formatCode>
                <c:ptCount val="5"/>
                <c:pt idx="0">
                  <c:v>5000</c:v>
                </c:pt>
                <c:pt idx="1">
                  <c:v>6000</c:v>
                </c:pt>
                <c:pt idx="2">
                  <c:v>7500</c:v>
                </c:pt>
                <c:pt idx="3">
                  <c:v>7500</c:v>
                </c:pt>
                <c:pt idx="4">
                  <c:v>7500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8184064"/>
        <c:axId val="188185600"/>
      </c:barChart>
      <c:lineChart>
        <c:grouping val="stacked"/>
        <c:varyColors val="0"/>
        <c:ser>
          <c:idx val="0"/>
          <c:order val="0"/>
          <c:tx>
            <c:strRef>
              <c:f>Лист1!$C$2</c:f>
              <c:strCache>
                <c:ptCount val="1"/>
                <c:pt idx="0">
                  <c:v>Мінімально необхідний обсяг видатків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square"/>
            <c:size val="9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uk-UA" sz="1600" b="1"/>
                </a:pPr>
                <a:endParaRPr lang="uk-UA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Лист1!$B$3:$B$7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Лист1!$C$3:$C$7</c:f>
              <c:numCache>
                <c:formatCode>0</c:formatCode>
                <c:ptCount val="5"/>
                <c:pt idx="0">
                  <c:v>6820</c:v>
                </c:pt>
                <c:pt idx="1">
                  <c:v>7140</c:v>
                </c:pt>
                <c:pt idx="2">
                  <c:v>7500</c:v>
                </c:pt>
                <c:pt idx="3">
                  <c:v>7500</c:v>
                </c:pt>
                <c:pt idx="4">
                  <c:v>7500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8184064"/>
        <c:axId val="188185600"/>
      </c:lineChart>
      <c:catAx>
        <c:axId val="18818406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uk-UA" sz="1320" b="1"/>
            </a:pPr>
            <a:endParaRPr lang="uk-UA"/>
          </a:p>
        </c:txPr>
        <c:crossAx val="188185600"/>
        <c:crosses val="autoZero"/>
        <c:auto val="1"/>
        <c:lblAlgn val="ctr"/>
        <c:lblOffset val="100"/>
        <c:noMultiLvlLbl val="0"/>
      </c:catAx>
      <c:valAx>
        <c:axId val="188185600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lang="uk-UA" sz="1320" b="1"/>
            </a:pPr>
            <a:endParaRPr lang="uk-UA"/>
          </a:p>
        </c:txPr>
        <c:crossAx val="1881840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357432095518332"/>
          <c:y val="8.2290554467811333E-2"/>
          <c:w val="0.19582879906191264"/>
          <c:h val="0.49047521117105525"/>
        </c:manualLayout>
      </c:layout>
      <c:overlay val="0"/>
      <c:txPr>
        <a:bodyPr/>
        <a:lstStyle/>
        <a:p>
          <a:pPr>
            <a:defRPr lang="uk-UA" sz="1509" b="1"/>
          </a:pPr>
          <a:endParaRPr lang="uk-UA"/>
        </a:p>
      </c:txPr>
    </c:legend>
    <c:plotVisOnly val="1"/>
    <c:dispBlanksAs val="zero"/>
    <c:showDLblsOverMax val="0"/>
  </c:chart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17AFBA-752A-44EB-BAEC-148A8BE1F5E0}" type="doc">
      <dgm:prSet loTypeId="urn:microsoft.com/office/officeart/2005/8/layout/vList2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uk-UA"/>
        </a:p>
      </dgm:t>
    </dgm:pt>
    <dgm:pt modelId="{A694F12B-81B2-4098-945C-8E1B26899B25}">
      <dgm:prSet phldrT="[Текст]" custT="1"/>
      <dgm:spPr/>
      <dgm:t>
        <a:bodyPr/>
        <a:lstStyle/>
        <a:p>
          <a:pPr algn="just"/>
          <a:r>
            <a:rPr lang="uk-UA" sz="2400" dirty="0"/>
            <a:t>Обходів великих міст на ділянках автомобільних доріг, що співпадають з міжнародними транспортними коридорами;</a:t>
          </a:r>
        </a:p>
      </dgm:t>
    </dgm:pt>
    <dgm:pt modelId="{D9E73634-EC59-43C7-BAA8-636A277F299C}" type="parTrans" cxnId="{E334ACDB-8C9B-4F66-986D-03D23EC835A5}">
      <dgm:prSet/>
      <dgm:spPr/>
      <dgm:t>
        <a:bodyPr/>
        <a:lstStyle/>
        <a:p>
          <a:pPr algn="just"/>
          <a:endParaRPr lang="uk-UA" sz="2400"/>
        </a:p>
      </dgm:t>
    </dgm:pt>
    <dgm:pt modelId="{D8708F0B-4108-4611-912D-BDDA04E106F9}" type="sibTrans" cxnId="{E334ACDB-8C9B-4F66-986D-03D23EC835A5}">
      <dgm:prSet/>
      <dgm:spPr/>
      <dgm:t>
        <a:bodyPr/>
        <a:lstStyle/>
        <a:p>
          <a:pPr algn="just"/>
          <a:endParaRPr lang="uk-UA" sz="2400"/>
        </a:p>
      </dgm:t>
    </dgm:pt>
    <dgm:pt modelId="{8CA772E4-63E9-47CA-977A-316CA97FE403}">
      <dgm:prSet custT="1"/>
      <dgm:spPr/>
      <dgm:t>
        <a:bodyPr/>
        <a:lstStyle/>
        <a:p>
          <a:pPr algn="just"/>
          <a:r>
            <a:rPr lang="uk-UA" sz="2400" dirty="0"/>
            <a:t>Об'єктів незавершеного будівництва високого ступеня готовності з найвищим показником соціально-економічної ефективності;</a:t>
          </a:r>
        </a:p>
      </dgm:t>
    </dgm:pt>
    <dgm:pt modelId="{BADB336F-7B4C-454E-8895-8F79EB6E1F71}" type="parTrans" cxnId="{EA7F1728-8630-42B7-99FF-3F7B6ACC8A6A}">
      <dgm:prSet/>
      <dgm:spPr/>
      <dgm:t>
        <a:bodyPr/>
        <a:lstStyle/>
        <a:p>
          <a:pPr algn="just"/>
          <a:endParaRPr lang="uk-UA" sz="2400"/>
        </a:p>
      </dgm:t>
    </dgm:pt>
    <dgm:pt modelId="{AC0AD043-9F83-421E-B5FE-2DB937856784}" type="sibTrans" cxnId="{EA7F1728-8630-42B7-99FF-3F7B6ACC8A6A}">
      <dgm:prSet/>
      <dgm:spPr/>
      <dgm:t>
        <a:bodyPr/>
        <a:lstStyle/>
        <a:p>
          <a:pPr algn="just"/>
          <a:endParaRPr lang="uk-UA" sz="2400"/>
        </a:p>
      </dgm:t>
    </dgm:pt>
    <dgm:pt modelId="{2FB4F5A6-FEB0-475B-B064-F5DF7EB0420B}">
      <dgm:prSet custT="1"/>
      <dgm:spPr/>
      <dgm:t>
        <a:bodyPr/>
        <a:lstStyle/>
        <a:p>
          <a:pPr algn="just"/>
          <a:r>
            <a:rPr lang="uk-UA" sz="2400" dirty="0"/>
            <a:t>Об’єктів, на які вже розроблена та затверджена в установленому законодавством порядку проектна документація.</a:t>
          </a:r>
        </a:p>
      </dgm:t>
    </dgm:pt>
    <dgm:pt modelId="{2DEF5AD8-8DE2-4389-B3A5-CE44CCB97F9F}" type="parTrans" cxnId="{680BB869-D341-4204-AFA3-CC85A6582571}">
      <dgm:prSet/>
      <dgm:spPr/>
      <dgm:t>
        <a:bodyPr/>
        <a:lstStyle/>
        <a:p>
          <a:pPr algn="just"/>
          <a:endParaRPr lang="uk-UA" sz="2400"/>
        </a:p>
      </dgm:t>
    </dgm:pt>
    <dgm:pt modelId="{7A7FFA4F-0D4C-49BE-85FC-69081289B990}" type="sibTrans" cxnId="{680BB869-D341-4204-AFA3-CC85A6582571}">
      <dgm:prSet/>
      <dgm:spPr/>
      <dgm:t>
        <a:bodyPr/>
        <a:lstStyle/>
        <a:p>
          <a:pPr algn="just"/>
          <a:endParaRPr lang="uk-UA" sz="2400"/>
        </a:p>
      </dgm:t>
    </dgm:pt>
    <dgm:pt modelId="{9C11DA18-8E0E-474F-8C09-7593D35FCA91}" type="pres">
      <dgm:prSet presAssocID="{EA17AFBA-752A-44EB-BAEC-148A8BE1F5E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8F3D0AB0-7D2E-42F2-914F-422090C58AD4}" type="pres">
      <dgm:prSet presAssocID="{A694F12B-81B2-4098-945C-8E1B26899B2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2627FA0-7C2F-4ED4-9580-89D98B261B45}" type="pres">
      <dgm:prSet presAssocID="{D8708F0B-4108-4611-912D-BDDA04E106F9}" presName="spacer" presStyleCnt="0"/>
      <dgm:spPr/>
    </dgm:pt>
    <dgm:pt modelId="{34E63B58-B52B-4819-8C9E-2D4C760029AC}" type="pres">
      <dgm:prSet presAssocID="{8CA772E4-63E9-47CA-977A-316CA97FE40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D1DAC09-28E8-47D1-BFA5-9F1B472862ED}" type="pres">
      <dgm:prSet presAssocID="{AC0AD043-9F83-421E-B5FE-2DB937856784}" presName="spacer" presStyleCnt="0"/>
      <dgm:spPr/>
    </dgm:pt>
    <dgm:pt modelId="{C7E93281-5E7D-4E2C-AB2C-F95F7D7F81C8}" type="pres">
      <dgm:prSet presAssocID="{2FB4F5A6-FEB0-475B-B064-F5DF7EB0420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378AB9CB-1F45-4986-9B3A-0EEEE9F7004A}" type="presOf" srcId="{2FB4F5A6-FEB0-475B-B064-F5DF7EB0420B}" destId="{C7E93281-5E7D-4E2C-AB2C-F95F7D7F81C8}" srcOrd="0" destOrd="0" presId="urn:microsoft.com/office/officeart/2005/8/layout/vList2"/>
    <dgm:cxn modelId="{D04A595C-D720-4824-8535-FE52A4E15021}" type="presOf" srcId="{EA17AFBA-752A-44EB-BAEC-148A8BE1F5E0}" destId="{9C11DA18-8E0E-474F-8C09-7593D35FCA91}" srcOrd="0" destOrd="0" presId="urn:microsoft.com/office/officeart/2005/8/layout/vList2"/>
    <dgm:cxn modelId="{680BB869-D341-4204-AFA3-CC85A6582571}" srcId="{EA17AFBA-752A-44EB-BAEC-148A8BE1F5E0}" destId="{2FB4F5A6-FEB0-475B-B064-F5DF7EB0420B}" srcOrd="2" destOrd="0" parTransId="{2DEF5AD8-8DE2-4389-B3A5-CE44CCB97F9F}" sibTransId="{7A7FFA4F-0D4C-49BE-85FC-69081289B990}"/>
    <dgm:cxn modelId="{EA7F1728-8630-42B7-99FF-3F7B6ACC8A6A}" srcId="{EA17AFBA-752A-44EB-BAEC-148A8BE1F5E0}" destId="{8CA772E4-63E9-47CA-977A-316CA97FE403}" srcOrd="1" destOrd="0" parTransId="{BADB336F-7B4C-454E-8895-8F79EB6E1F71}" sibTransId="{AC0AD043-9F83-421E-B5FE-2DB937856784}"/>
    <dgm:cxn modelId="{E334ACDB-8C9B-4F66-986D-03D23EC835A5}" srcId="{EA17AFBA-752A-44EB-BAEC-148A8BE1F5E0}" destId="{A694F12B-81B2-4098-945C-8E1B26899B25}" srcOrd="0" destOrd="0" parTransId="{D9E73634-EC59-43C7-BAA8-636A277F299C}" sibTransId="{D8708F0B-4108-4611-912D-BDDA04E106F9}"/>
    <dgm:cxn modelId="{FCE115B9-55BB-4554-B6D3-7E640B21BF1C}" type="presOf" srcId="{A694F12B-81B2-4098-945C-8E1B26899B25}" destId="{8F3D0AB0-7D2E-42F2-914F-422090C58AD4}" srcOrd="0" destOrd="0" presId="urn:microsoft.com/office/officeart/2005/8/layout/vList2"/>
    <dgm:cxn modelId="{C24CCE1C-44BF-4AD2-8608-9648266A2BE8}" type="presOf" srcId="{8CA772E4-63E9-47CA-977A-316CA97FE403}" destId="{34E63B58-B52B-4819-8C9E-2D4C760029AC}" srcOrd="0" destOrd="0" presId="urn:microsoft.com/office/officeart/2005/8/layout/vList2"/>
    <dgm:cxn modelId="{81BF0CEA-4DD1-422F-9B98-CAC7E3D4E177}" type="presParOf" srcId="{9C11DA18-8E0E-474F-8C09-7593D35FCA91}" destId="{8F3D0AB0-7D2E-42F2-914F-422090C58AD4}" srcOrd="0" destOrd="0" presId="urn:microsoft.com/office/officeart/2005/8/layout/vList2"/>
    <dgm:cxn modelId="{3E942035-EB6D-47B9-AA78-C56C3D765D55}" type="presParOf" srcId="{9C11DA18-8E0E-474F-8C09-7593D35FCA91}" destId="{E2627FA0-7C2F-4ED4-9580-89D98B261B45}" srcOrd="1" destOrd="0" presId="urn:microsoft.com/office/officeart/2005/8/layout/vList2"/>
    <dgm:cxn modelId="{3B9ABEE2-4B05-4FC2-BFCF-FBF3FCECB4BD}" type="presParOf" srcId="{9C11DA18-8E0E-474F-8C09-7593D35FCA91}" destId="{34E63B58-B52B-4819-8C9E-2D4C760029AC}" srcOrd="2" destOrd="0" presId="urn:microsoft.com/office/officeart/2005/8/layout/vList2"/>
    <dgm:cxn modelId="{A37885D7-B5D7-46A3-AB31-F89A80E441FD}" type="presParOf" srcId="{9C11DA18-8E0E-474F-8C09-7593D35FCA91}" destId="{AD1DAC09-28E8-47D1-BFA5-9F1B472862ED}" srcOrd="3" destOrd="0" presId="urn:microsoft.com/office/officeart/2005/8/layout/vList2"/>
    <dgm:cxn modelId="{B5867602-92DB-4DF9-8809-566438AA4DD7}" type="presParOf" srcId="{9C11DA18-8E0E-474F-8C09-7593D35FCA91}" destId="{C7E93281-5E7D-4E2C-AB2C-F95F7D7F81C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17AFBA-752A-44EB-BAEC-148A8BE1F5E0}" type="doc">
      <dgm:prSet loTypeId="urn:microsoft.com/office/officeart/2005/8/layout/vList2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uk-UA"/>
        </a:p>
      </dgm:t>
    </dgm:pt>
    <dgm:pt modelId="{A694F12B-81B2-4098-945C-8E1B26899B25}">
      <dgm:prSet phldrT="[Текст]" custT="1"/>
      <dgm:spPr/>
      <dgm:t>
        <a:bodyPr/>
        <a:lstStyle/>
        <a:p>
          <a:pPr algn="just"/>
          <a:r>
            <a:rPr lang="uk-UA" sz="2400" dirty="0"/>
            <a:t>Удосконалення облаштування автомобільних доріг для реалізації заходів щодо забезпечення безпеки дорожнього руху і ліквідації місць високої аварійності;</a:t>
          </a:r>
        </a:p>
      </dgm:t>
    </dgm:pt>
    <dgm:pt modelId="{D9E73634-EC59-43C7-BAA8-636A277F299C}" type="parTrans" cxnId="{E334ACDB-8C9B-4F66-986D-03D23EC835A5}">
      <dgm:prSet/>
      <dgm:spPr/>
      <dgm:t>
        <a:bodyPr/>
        <a:lstStyle/>
        <a:p>
          <a:pPr algn="just"/>
          <a:endParaRPr lang="uk-UA" sz="2400"/>
        </a:p>
      </dgm:t>
    </dgm:pt>
    <dgm:pt modelId="{D8708F0B-4108-4611-912D-BDDA04E106F9}" type="sibTrans" cxnId="{E334ACDB-8C9B-4F66-986D-03D23EC835A5}">
      <dgm:prSet/>
      <dgm:spPr/>
      <dgm:t>
        <a:bodyPr/>
        <a:lstStyle/>
        <a:p>
          <a:pPr algn="just"/>
          <a:endParaRPr lang="uk-UA" sz="2400"/>
        </a:p>
      </dgm:t>
    </dgm:pt>
    <dgm:pt modelId="{6F771F70-3E9F-4B9C-A67D-3071E1E9CF0A}">
      <dgm:prSet custT="1"/>
      <dgm:spPr/>
      <dgm:t>
        <a:bodyPr/>
        <a:lstStyle/>
        <a:p>
          <a:pPr algn="just"/>
          <a:r>
            <a:rPr lang="uk-UA" sz="2400" dirty="0"/>
            <a:t>Безперешкодний доступ осіб з інвалідністю та інших </a:t>
          </a:r>
          <a:r>
            <a:rPr lang="uk-UA" sz="2400" dirty="0" err="1"/>
            <a:t>маломобільних</a:t>
          </a:r>
          <a:r>
            <a:rPr lang="uk-UA" sz="2400" dirty="0"/>
            <a:t> груп населення до об’єктів дорожньої інфраструктури;</a:t>
          </a:r>
        </a:p>
      </dgm:t>
    </dgm:pt>
    <dgm:pt modelId="{985AF7FC-D389-4ECB-890E-FEDF3CED017D}" type="parTrans" cxnId="{49D47319-D37D-40E0-846F-4D6C668E1D37}">
      <dgm:prSet/>
      <dgm:spPr/>
      <dgm:t>
        <a:bodyPr/>
        <a:lstStyle/>
        <a:p>
          <a:pPr algn="just"/>
          <a:endParaRPr lang="uk-UA" sz="2400"/>
        </a:p>
      </dgm:t>
    </dgm:pt>
    <dgm:pt modelId="{0FFB02CD-0550-4A08-8E74-F4B37623FBBE}" type="sibTrans" cxnId="{49D47319-D37D-40E0-846F-4D6C668E1D37}">
      <dgm:prSet/>
      <dgm:spPr/>
      <dgm:t>
        <a:bodyPr/>
        <a:lstStyle/>
        <a:p>
          <a:pPr algn="just"/>
          <a:endParaRPr lang="uk-UA" sz="2400"/>
        </a:p>
      </dgm:t>
    </dgm:pt>
    <dgm:pt modelId="{6135E991-B01C-4B99-81DC-697AF7B12250}">
      <dgm:prSet custT="1"/>
      <dgm:spPr/>
      <dgm:t>
        <a:bodyPr/>
        <a:lstStyle/>
        <a:p>
          <a:pPr algn="just"/>
          <a:r>
            <a:rPr lang="uk-UA" sz="2400" dirty="0"/>
            <a:t>Недопущення шкідливого впливу дорожнього будівництва на навколишнє природне середовище (встановлення протишумових споруд, збереження шляхів міграції тварин, режиму охорони територій і об'єктів природно-заповідного фонду та іншого природоохоронного призначення)</a:t>
          </a:r>
        </a:p>
      </dgm:t>
    </dgm:pt>
    <dgm:pt modelId="{F825E906-6743-422E-95FB-F7BEBC540223}" type="parTrans" cxnId="{6122B67C-D33C-4E1D-A9DF-524037D75C5C}">
      <dgm:prSet/>
      <dgm:spPr/>
      <dgm:t>
        <a:bodyPr/>
        <a:lstStyle/>
        <a:p>
          <a:pPr algn="just"/>
          <a:endParaRPr lang="uk-UA" sz="2400"/>
        </a:p>
      </dgm:t>
    </dgm:pt>
    <dgm:pt modelId="{D274CF44-CB2A-42BC-A8C1-B9E960ECFC12}" type="sibTrans" cxnId="{6122B67C-D33C-4E1D-A9DF-524037D75C5C}">
      <dgm:prSet/>
      <dgm:spPr/>
      <dgm:t>
        <a:bodyPr/>
        <a:lstStyle/>
        <a:p>
          <a:pPr algn="just"/>
          <a:endParaRPr lang="uk-UA" sz="2400"/>
        </a:p>
      </dgm:t>
    </dgm:pt>
    <dgm:pt modelId="{6B8ECBAA-652E-4799-8F11-2E7FFE0CEDFC}" type="pres">
      <dgm:prSet presAssocID="{EA17AFBA-752A-44EB-BAEC-148A8BE1F5E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18036240-8C9B-4E65-8938-DDF5A7F3E50D}" type="pres">
      <dgm:prSet presAssocID="{A694F12B-81B2-4098-945C-8E1B26899B2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06899B9-A122-4530-AF08-4E553E3612CD}" type="pres">
      <dgm:prSet presAssocID="{D8708F0B-4108-4611-912D-BDDA04E106F9}" presName="spacer" presStyleCnt="0"/>
      <dgm:spPr/>
    </dgm:pt>
    <dgm:pt modelId="{72D7BD03-CC3B-4133-A04F-BFF9808F3CA8}" type="pres">
      <dgm:prSet presAssocID="{6F771F70-3E9F-4B9C-A67D-3071E1E9CF0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D650083-D6F0-488E-8F4F-B52174771325}" type="pres">
      <dgm:prSet presAssocID="{0FFB02CD-0550-4A08-8E74-F4B37623FBBE}" presName="spacer" presStyleCnt="0"/>
      <dgm:spPr/>
    </dgm:pt>
    <dgm:pt modelId="{64B71370-D6B6-4713-A4E0-5236E75AF262}" type="pres">
      <dgm:prSet presAssocID="{6135E991-B01C-4B99-81DC-697AF7B1225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6122B67C-D33C-4E1D-A9DF-524037D75C5C}" srcId="{EA17AFBA-752A-44EB-BAEC-148A8BE1F5E0}" destId="{6135E991-B01C-4B99-81DC-697AF7B12250}" srcOrd="2" destOrd="0" parTransId="{F825E906-6743-422E-95FB-F7BEBC540223}" sibTransId="{D274CF44-CB2A-42BC-A8C1-B9E960ECFC12}"/>
    <dgm:cxn modelId="{5593B7F2-8F11-4F42-94DC-5F8909DB2740}" type="presOf" srcId="{A694F12B-81B2-4098-945C-8E1B26899B25}" destId="{18036240-8C9B-4E65-8938-DDF5A7F3E50D}" srcOrd="0" destOrd="0" presId="urn:microsoft.com/office/officeart/2005/8/layout/vList2"/>
    <dgm:cxn modelId="{49D47319-D37D-40E0-846F-4D6C668E1D37}" srcId="{EA17AFBA-752A-44EB-BAEC-148A8BE1F5E0}" destId="{6F771F70-3E9F-4B9C-A67D-3071E1E9CF0A}" srcOrd="1" destOrd="0" parTransId="{985AF7FC-D389-4ECB-890E-FEDF3CED017D}" sibTransId="{0FFB02CD-0550-4A08-8E74-F4B37623FBBE}"/>
    <dgm:cxn modelId="{F8698757-3A40-41DD-AEB5-6FE7B64A1B3D}" type="presOf" srcId="{6F771F70-3E9F-4B9C-A67D-3071E1E9CF0A}" destId="{72D7BD03-CC3B-4133-A04F-BFF9808F3CA8}" srcOrd="0" destOrd="0" presId="urn:microsoft.com/office/officeart/2005/8/layout/vList2"/>
    <dgm:cxn modelId="{E334ACDB-8C9B-4F66-986D-03D23EC835A5}" srcId="{EA17AFBA-752A-44EB-BAEC-148A8BE1F5E0}" destId="{A694F12B-81B2-4098-945C-8E1B26899B25}" srcOrd="0" destOrd="0" parTransId="{D9E73634-EC59-43C7-BAA8-636A277F299C}" sibTransId="{D8708F0B-4108-4611-912D-BDDA04E106F9}"/>
    <dgm:cxn modelId="{BE7A4B3D-B62B-4882-978F-0B6F34C3578F}" type="presOf" srcId="{EA17AFBA-752A-44EB-BAEC-148A8BE1F5E0}" destId="{6B8ECBAA-652E-4799-8F11-2E7FFE0CEDFC}" srcOrd="0" destOrd="0" presId="urn:microsoft.com/office/officeart/2005/8/layout/vList2"/>
    <dgm:cxn modelId="{0F0DE30B-797E-46E5-BE8E-47BD9ADBBBF8}" type="presOf" srcId="{6135E991-B01C-4B99-81DC-697AF7B12250}" destId="{64B71370-D6B6-4713-A4E0-5236E75AF262}" srcOrd="0" destOrd="0" presId="urn:microsoft.com/office/officeart/2005/8/layout/vList2"/>
    <dgm:cxn modelId="{5B232338-C318-48B8-91FB-8E1C2C38B247}" type="presParOf" srcId="{6B8ECBAA-652E-4799-8F11-2E7FFE0CEDFC}" destId="{18036240-8C9B-4E65-8938-DDF5A7F3E50D}" srcOrd="0" destOrd="0" presId="urn:microsoft.com/office/officeart/2005/8/layout/vList2"/>
    <dgm:cxn modelId="{FB4327F2-7E00-4C57-A65B-FA32ECF61EDD}" type="presParOf" srcId="{6B8ECBAA-652E-4799-8F11-2E7FFE0CEDFC}" destId="{806899B9-A122-4530-AF08-4E553E3612CD}" srcOrd="1" destOrd="0" presId="urn:microsoft.com/office/officeart/2005/8/layout/vList2"/>
    <dgm:cxn modelId="{AB3C45F2-61CB-4607-9144-6ABFD096DBF9}" type="presParOf" srcId="{6B8ECBAA-652E-4799-8F11-2E7FFE0CEDFC}" destId="{72D7BD03-CC3B-4133-A04F-BFF9808F3CA8}" srcOrd="2" destOrd="0" presId="urn:microsoft.com/office/officeart/2005/8/layout/vList2"/>
    <dgm:cxn modelId="{AF4DB7E0-830B-41CC-9AD3-2F09E834B2BE}" type="presParOf" srcId="{6B8ECBAA-652E-4799-8F11-2E7FFE0CEDFC}" destId="{3D650083-D6F0-488E-8F4F-B52174771325}" srcOrd="3" destOrd="0" presId="urn:microsoft.com/office/officeart/2005/8/layout/vList2"/>
    <dgm:cxn modelId="{30A93DC8-C2C4-4422-9B80-736DFC7010C1}" type="presParOf" srcId="{6B8ECBAA-652E-4799-8F11-2E7FFE0CEDFC}" destId="{64B71370-D6B6-4713-A4E0-5236E75AF26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A17AFBA-752A-44EB-BAEC-148A8BE1F5E0}" type="doc">
      <dgm:prSet loTypeId="urn:microsoft.com/office/officeart/2005/8/layout/vList2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uk-UA"/>
        </a:p>
      </dgm:t>
    </dgm:pt>
    <dgm:pt modelId="{A694F12B-81B2-4098-945C-8E1B26899B25}">
      <dgm:prSet phldrT="[Текст]"/>
      <dgm:spPr/>
      <dgm:t>
        <a:bodyPr/>
        <a:lstStyle/>
        <a:p>
          <a:pPr algn="just"/>
          <a:r>
            <a:rPr lang="uk-UA" dirty="0"/>
            <a:t>Зруйнованих в результаті військових дій на Сході України;</a:t>
          </a:r>
        </a:p>
      </dgm:t>
    </dgm:pt>
    <dgm:pt modelId="{D9E73634-EC59-43C7-BAA8-636A277F299C}" type="parTrans" cxnId="{E334ACDB-8C9B-4F66-986D-03D23EC835A5}">
      <dgm:prSet/>
      <dgm:spPr/>
      <dgm:t>
        <a:bodyPr/>
        <a:lstStyle/>
        <a:p>
          <a:pPr algn="just"/>
          <a:endParaRPr lang="uk-UA"/>
        </a:p>
      </dgm:t>
    </dgm:pt>
    <dgm:pt modelId="{D8708F0B-4108-4611-912D-BDDA04E106F9}" type="sibTrans" cxnId="{E334ACDB-8C9B-4F66-986D-03D23EC835A5}">
      <dgm:prSet/>
      <dgm:spPr/>
      <dgm:t>
        <a:bodyPr/>
        <a:lstStyle/>
        <a:p>
          <a:pPr algn="just"/>
          <a:endParaRPr lang="uk-UA"/>
        </a:p>
      </dgm:t>
    </dgm:pt>
    <dgm:pt modelId="{A779F907-26A0-463D-8ABA-D1D3775D31A2}">
      <dgm:prSet/>
      <dgm:spPr/>
      <dgm:t>
        <a:bodyPr/>
        <a:lstStyle/>
        <a:p>
          <a:pPr algn="just"/>
          <a:r>
            <a:rPr lang="uk-UA" dirty="0"/>
            <a:t>Що мають важливе стратегічне значення для соціально-економічного розвитку регіонів;</a:t>
          </a:r>
        </a:p>
      </dgm:t>
    </dgm:pt>
    <dgm:pt modelId="{F3CDD0AB-3B02-4E0A-B14B-9C8E4BA701B2}" type="parTrans" cxnId="{5860854A-ABBB-4FE3-8288-BBAB4D9F4487}">
      <dgm:prSet/>
      <dgm:spPr/>
      <dgm:t>
        <a:bodyPr/>
        <a:lstStyle/>
        <a:p>
          <a:pPr algn="just"/>
          <a:endParaRPr lang="uk-UA"/>
        </a:p>
      </dgm:t>
    </dgm:pt>
    <dgm:pt modelId="{F3040E89-F01F-4B2C-BE4C-32191D55C237}" type="sibTrans" cxnId="{5860854A-ABBB-4FE3-8288-BBAB4D9F4487}">
      <dgm:prSet/>
      <dgm:spPr/>
      <dgm:t>
        <a:bodyPr/>
        <a:lstStyle/>
        <a:p>
          <a:pPr algn="just"/>
          <a:endParaRPr lang="uk-UA"/>
        </a:p>
      </dgm:t>
    </dgm:pt>
    <dgm:pt modelId="{D17AF035-67DD-44F0-AACE-0C6EB8758C12}">
      <dgm:prSet/>
      <dgm:spPr/>
      <dgm:t>
        <a:bodyPr/>
        <a:lstStyle/>
        <a:p>
          <a:pPr algn="just"/>
          <a:r>
            <a:rPr lang="uk-UA" dirty="0"/>
            <a:t>Що знаходяться в п'ятому та четвертому експлуатаційних станах (непрацездатних та обмежено-працездатних  мостів) з найвищим показником соціально-економічної ефективності.</a:t>
          </a:r>
        </a:p>
      </dgm:t>
    </dgm:pt>
    <dgm:pt modelId="{B22E983A-1C48-4ECC-A2AE-E1A26C7FEF2B}" type="parTrans" cxnId="{682D7067-D964-4B5F-AD17-AC230827436B}">
      <dgm:prSet/>
      <dgm:spPr/>
      <dgm:t>
        <a:bodyPr/>
        <a:lstStyle/>
        <a:p>
          <a:pPr algn="just"/>
          <a:endParaRPr lang="uk-UA"/>
        </a:p>
      </dgm:t>
    </dgm:pt>
    <dgm:pt modelId="{1BDA4931-806D-42D7-B7C5-E324D751FCCD}" type="sibTrans" cxnId="{682D7067-D964-4B5F-AD17-AC230827436B}">
      <dgm:prSet/>
      <dgm:spPr/>
      <dgm:t>
        <a:bodyPr/>
        <a:lstStyle/>
        <a:p>
          <a:pPr algn="just"/>
          <a:endParaRPr lang="uk-UA"/>
        </a:p>
      </dgm:t>
    </dgm:pt>
    <dgm:pt modelId="{2B3E4084-A70A-498E-AFE9-5963664DC0ED}" type="pres">
      <dgm:prSet presAssocID="{EA17AFBA-752A-44EB-BAEC-148A8BE1F5E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45A44AF0-0259-43D1-B05D-382E7C7EF9AA}" type="pres">
      <dgm:prSet presAssocID="{A694F12B-81B2-4098-945C-8E1B26899B2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F3F1F00-DAD8-49B7-9B3C-5DE15E23D9CC}" type="pres">
      <dgm:prSet presAssocID="{D8708F0B-4108-4611-912D-BDDA04E106F9}" presName="spacer" presStyleCnt="0"/>
      <dgm:spPr/>
    </dgm:pt>
    <dgm:pt modelId="{EA6E8346-DB18-4061-A3D4-4A2B840394AA}" type="pres">
      <dgm:prSet presAssocID="{A779F907-26A0-463D-8ABA-D1D3775D31A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CE1C9A2-6893-4B12-807F-D9A0B96BA469}" type="pres">
      <dgm:prSet presAssocID="{F3040E89-F01F-4B2C-BE4C-32191D55C237}" presName="spacer" presStyleCnt="0"/>
      <dgm:spPr/>
    </dgm:pt>
    <dgm:pt modelId="{0007A5E5-87B5-437A-A94D-DE3E24DC4E04}" type="pres">
      <dgm:prSet presAssocID="{D17AF035-67DD-44F0-AACE-0C6EB8758C1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DD4699C1-DE68-4A68-B8EB-24F4A79D5D4A}" type="presOf" srcId="{A694F12B-81B2-4098-945C-8E1B26899B25}" destId="{45A44AF0-0259-43D1-B05D-382E7C7EF9AA}" srcOrd="0" destOrd="0" presId="urn:microsoft.com/office/officeart/2005/8/layout/vList2"/>
    <dgm:cxn modelId="{5860854A-ABBB-4FE3-8288-BBAB4D9F4487}" srcId="{EA17AFBA-752A-44EB-BAEC-148A8BE1F5E0}" destId="{A779F907-26A0-463D-8ABA-D1D3775D31A2}" srcOrd="1" destOrd="0" parTransId="{F3CDD0AB-3B02-4E0A-B14B-9C8E4BA701B2}" sibTransId="{F3040E89-F01F-4B2C-BE4C-32191D55C237}"/>
    <dgm:cxn modelId="{E334ACDB-8C9B-4F66-986D-03D23EC835A5}" srcId="{EA17AFBA-752A-44EB-BAEC-148A8BE1F5E0}" destId="{A694F12B-81B2-4098-945C-8E1B26899B25}" srcOrd="0" destOrd="0" parTransId="{D9E73634-EC59-43C7-BAA8-636A277F299C}" sibTransId="{D8708F0B-4108-4611-912D-BDDA04E106F9}"/>
    <dgm:cxn modelId="{FE5C0070-22F0-4645-9B39-94E2FE1C9846}" type="presOf" srcId="{A779F907-26A0-463D-8ABA-D1D3775D31A2}" destId="{EA6E8346-DB18-4061-A3D4-4A2B840394AA}" srcOrd="0" destOrd="0" presId="urn:microsoft.com/office/officeart/2005/8/layout/vList2"/>
    <dgm:cxn modelId="{5DD1A0A5-5D0B-46BF-BEA6-BC9237712B24}" type="presOf" srcId="{D17AF035-67DD-44F0-AACE-0C6EB8758C12}" destId="{0007A5E5-87B5-437A-A94D-DE3E24DC4E04}" srcOrd="0" destOrd="0" presId="urn:microsoft.com/office/officeart/2005/8/layout/vList2"/>
    <dgm:cxn modelId="{526E5BE0-10C2-44E2-909E-A2A69DAE8E78}" type="presOf" srcId="{EA17AFBA-752A-44EB-BAEC-148A8BE1F5E0}" destId="{2B3E4084-A70A-498E-AFE9-5963664DC0ED}" srcOrd="0" destOrd="0" presId="urn:microsoft.com/office/officeart/2005/8/layout/vList2"/>
    <dgm:cxn modelId="{682D7067-D964-4B5F-AD17-AC230827436B}" srcId="{EA17AFBA-752A-44EB-BAEC-148A8BE1F5E0}" destId="{D17AF035-67DD-44F0-AACE-0C6EB8758C12}" srcOrd="2" destOrd="0" parTransId="{B22E983A-1C48-4ECC-A2AE-E1A26C7FEF2B}" sibTransId="{1BDA4931-806D-42D7-B7C5-E324D751FCCD}"/>
    <dgm:cxn modelId="{63667319-A032-451F-8E80-03C19684E6B2}" type="presParOf" srcId="{2B3E4084-A70A-498E-AFE9-5963664DC0ED}" destId="{45A44AF0-0259-43D1-B05D-382E7C7EF9AA}" srcOrd="0" destOrd="0" presId="urn:microsoft.com/office/officeart/2005/8/layout/vList2"/>
    <dgm:cxn modelId="{26788F98-B8DC-4997-827A-7238E22A8D8B}" type="presParOf" srcId="{2B3E4084-A70A-498E-AFE9-5963664DC0ED}" destId="{7F3F1F00-DAD8-49B7-9B3C-5DE15E23D9CC}" srcOrd="1" destOrd="0" presId="urn:microsoft.com/office/officeart/2005/8/layout/vList2"/>
    <dgm:cxn modelId="{710294E6-C97A-4140-989E-C1A2DDE9ACC0}" type="presParOf" srcId="{2B3E4084-A70A-498E-AFE9-5963664DC0ED}" destId="{EA6E8346-DB18-4061-A3D4-4A2B840394AA}" srcOrd="2" destOrd="0" presId="urn:microsoft.com/office/officeart/2005/8/layout/vList2"/>
    <dgm:cxn modelId="{2C90BAB2-EB92-4D98-8ED5-703617D8C9CC}" type="presParOf" srcId="{2B3E4084-A70A-498E-AFE9-5963664DC0ED}" destId="{BCE1C9A2-6893-4B12-807F-D9A0B96BA469}" srcOrd="3" destOrd="0" presId="urn:microsoft.com/office/officeart/2005/8/layout/vList2"/>
    <dgm:cxn modelId="{0A49B5E6-95E1-4A09-A59C-63EC78B73178}" type="presParOf" srcId="{2B3E4084-A70A-498E-AFE9-5963664DC0ED}" destId="{0007A5E5-87B5-437A-A94D-DE3E24DC4E0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26E16EE-B020-4914-9224-9CD1ACC33DDC}" type="doc">
      <dgm:prSet loTypeId="urn:microsoft.com/office/officeart/2005/8/layout/vList2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uk-UA"/>
        </a:p>
      </dgm:t>
    </dgm:pt>
    <dgm:pt modelId="{261CA15F-7AE2-41C8-9CD1-57863D168804}">
      <dgm:prSet phldrT="[Текст]" custT="1"/>
      <dgm:spPr/>
      <dgm:t>
        <a:bodyPr/>
        <a:lstStyle/>
        <a:p>
          <a:pPr algn="just"/>
          <a:r>
            <a:rPr lang="uk-UA" sz="2400" dirty="0" smtClean="0"/>
            <a:t>Забезпечити поступовий перехід на укладення довгострокових контрактів (на п'ять - сім років) на експлуатаційне утримання автомобільних доріг загального користування державного значення</a:t>
          </a:r>
          <a:endParaRPr lang="uk-UA" sz="2400" dirty="0"/>
        </a:p>
      </dgm:t>
    </dgm:pt>
    <dgm:pt modelId="{A612B523-D23A-4108-AD6D-A1B272A50B28}" type="parTrans" cxnId="{EFE26C29-011D-4F9C-A230-F0ED534FA5F9}">
      <dgm:prSet/>
      <dgm:spPr/>
      <dgm:t>
        <a:bodyPr/>
        <a:lstStyle/>
        <a:p>
          <a:pPr algn="just"/>
          <a:endParaRPr lang="uk-UA" sz="1600"/>
        </a:p>
      </dgm:t>
    </dgm:pt>
    <dgm:pt modelId="{9BD076CA-C828-4412-9F52-8C02DDD46742}" type="sibTrans" cxnId="{EFE26C29-011D-4F9C-A230-F0ED534FA5F9}">
      <dgm:prSet/>
      <dgm:spPr/>
      <dgm:t>
        <a:bodyPr/>
        <a:lstStyle/>
        <a:p>
          <a:pPr algn="just"/>
          <a:endParaRPr lang="uk-UA" sz="1600"/>
        </a:p>
      </dgm:t>
    </dgm:pt>
    <dgm:pt modelId="{2235FDBD-D2E6-47F4-8EDB-EC841747812B}">
      <dgm:prSet phldrT="[Текст]" custT="1"/>
      <dgm:spPr/>
      <dgm:t>
        <a:bodyPr/>
        <a:lstStyle/>
        <a:p>
          <a:pPr algn="just"/>
          <a:r>
            <a:rPr lang="uk-UA" sz="2400" dirty="0" smtClean="0"/>
            <a:t>Створити умови для залучення підприємств приватного сектору на виконання робіт з експлуатаційного утримання</a:t>
          </a:r>
          <a:endParaRPr lang="uk-UA" sz="2400" dirty="0"/>
        </a:p>
      </dgm:t>
    </dgm:pt>
    <dgm:pt modelId="{DDAB6928-7D3C-4CB4-9A93-3ADC4DDF4086}" type="parTrans" cxnId="{713B7D6F-A4A5-4AB7-AA6C-DE2721D670FE}">
      <dgm:prSet/>
      <dgm:spPr/>
      <dgm:t>
        <a:bodyPr/>
        <a:lstStyle/>
        <a:p>
          <a:pPr algn="just"/>
          <a:endParaRPr lang="uk-UA" sz="1600"/>
        </a:p>
      </dgm:t>
    </dgm:pt>
    <dgm:pt modelId="{CFF67653-3545-4023-8E99-FA2DB1AC18BB}" type="sibTrans" cxnId="{713B7D6F-A4A5-4AB7-AA6C-DE2721D670FE}">
      <dgm:prSet/>
      <dgm:spPr/>
      <dgm:t>
        <a:bodyPr/>
        <a:lstStyle/>
        <a:p>
          <a:pPr algn="just"/>
          <a:endParaRPr lang="uk-UA" sz="1600"/>
        </a:p>
      </dgm:t>
    </dgm:pt>
    <dgm:pt modelId="{06BFBF18-987E-43A3-B4D1-D82CF899249B}">
      <dgm:prSet phldrT="[Текст]" custT="1"/>
      <dgm:spPr/>
      <dgm:t>
        <a:bodyPr/>
        <a:lstStyle/>
        <a:p>
          <a:pPr algn="just"/>
          <a:r>
            <a:rPr lang="uk-UA" sz="2400" dirty="0" smtClean="0"/>
            <a:t>Здійснити реформування ПАТ «Державна акціонерна компанія «Автомобільні дороги України» (основного підрядника з утримання доріг) та її дочірніх підприємств</a:t>
          </a:r>
          <a:endParaRPr lang="uk-UA" sz="2400" dirty="0"/>
        </a:p>
      </dgm:t>
    </dgm:pt>
    <dgm:pt modelId="{237677CB-C1F9-43B4-B83E-2C0536F7A5E4}" type="parTrans" cxnId="{F1AB16ED-2D5B-4DF1-8966-7D6A9332EBB5}">
      <dgm:prSet/>
      <dgm:spPr/>
      <dgm:t>
        <a:bodyPr/>
        <a:lstStyle/>
        <a:p>
          <a:pPr algn="just"/>
          <a:endParaRPr lang="uk-UA" sz="1600"/>
        </a:p>
      </dgm:t>
    </dgm:pt>
    <dgm:pt modelId="{37B21C3F-B7AE-41F6-AA59-C2426FB3F2A5}" type="sibTrans" cxnId="{F1AB16ED-2D5B-4DF1-8966-7D6A9332EBB5}">
      <dgm:prSet/>
      <dgm:spPr/>
      <dgm:t>
        <a:bodyPr/>
        <a:lstStyle/>
        <a:p>
          <a:pPr algn="just"/>
          <a:endParaRPr lang="uk-UA" sz="1600"/>
        </a:p>
      </dgm:t>
    </dgm:pt>
    <dgm:pt modelId="{B1456FC6-DFA3-4EE0-8ED9-99AD19B87D5A}" type="pres">
      <dgm:prSet presAssocID="{026E16EE-B020-4914-9224-9CD1ACC33D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CC347972-E301-413C-AD0F-FAAAF6DCBE86}" type="pres">
      <dgm:prSet presAssocID="{261CA15F-7AE2-41C8-9CD1-57863D16880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6ED4C55-46B9-47D1-9448-678543083EE6}" type="pres">
      <dgm:prSet presAssocID="{9BD076CA-C828-4412-9F52-8C02DDD46742}" presName="spacer" presStyleCnt="0"/>
      <dgm:spPr/>
      <dgm:t>
        <a:bodyPr/>
        <a:lstStyle/>
        <a:p>
          <a:endParaRPr lang="uk-UA"/>
        </a:p>
      </dgm:t>
    </dgm:pt>
    <dgm:pt modelId="{808D0475-CEB1-431B-ADB3-6E41C89AF5D5}" type="pres">
      <dgm:prSet presAssocID="{2235FDBD-D2E6-47F4-8EDB-EC841747812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AA6DF17-6585-44F6-A828-37ED54A12F95}" type="pres">
      <dgm:prSet presAssocID="{CFF67653-3545-4023-8E99-FA2DB1AC18BB}" presName="spacer" presStyleCnt="0"/>
      <dgm:spPr/>
      <dgm:t>
        <a:bodyPr/>
        <a:lstStyle/>
        <a:p>
          <a:endParaRPr lang="uk-UA"/>
        </a:p>
      </dgm:t>
    </dgm:pt>
    <dgm:pt modelId="{0F87D792-04C0-48B5-8B1F-FD45EEAC2C5D}" type="pres">
      <dgm:prSet presAssocID="{06BFBF18-987E-43A3-B4D1-D82CF899249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F1AB16ED-2D5B-4DF1-8966-7D6A9332EBB5}" srcId="{026E16EE-B020-4914-9224-9CD1ACC33DDC}" destId="{06BFBF18-987E-43A3-B4D1-D82CF899249B}" srcOrd="2" destOrd="0" parTransId="{237677CB-C1F9-43B4-B83E-2C0536F7A5E4}" sibTransId="{37B21C3F-B7AE-41F6-AA59-C2426FB3F2A5}"/>
    <dgm:cxn modelId="{713B7D6F-A4A5-4AB7-AA6C-DE2721D670FE}" srcId="{026E16EE-B020-4914-9224-9CD1ACC33DDC}" destId="{2235FDBD-D2E6-47F4-8EDB-EC841747812B}" srcOrd="1" destOrd="0" parTransId="{DDAB6928-7D3C-4CB4-9A93-3ADC4DDF4086}" sibTransId="{CFF67653-3545-4023-8E99-FA2DB1AC18BB}"/>
    <dgm:cxn modelId="{8B1AE1FD-DD86-40BD-B7BB-004A2D0F135A}" type="presOf" srcId="{2235FDBD-D2E6-47F4-8EDB-EC841747812B}" destId="{808D0475-CEB1-431B-ADB3-6E41C89AF5D5}" srcOrd="0" destOrd="0" presId="urn:microsoft.com/office/officeart/2005/8/layout/vList2"/>
    <dgm:cxn modelId="{4F9D8238-F7B2-4FEA-B595-C2146B3B3E64}" type="presOf" srcId="{026E16EE-B020-4914-9224-9CD1ACC33DDC}" destId="{B1456FC6-DFA3-4EE0-8ED9-99AD19B87D5A}" srcOrd="0" destOrd="0" presId="urn:microsoft.com/office/officeart/2005/8/layout/vList2"/>
    <dgm:cxn modelId="{D51DF1EB-5550-445C-BD76-EF7650D7A065}" type="presOf" srcId="{06BFBF18-987E-43A3-B4D1-D82CF899249B}" destId="{0F87D792-04C0-48B5-8B1F-FD45EEAC2C5D}" srcOrd="0" destOrd="0" presId="urn:microsoft.com/office/officeart/2005/8/layout/vList2"/>
    <dgm:cxn modelId="{EFE26C29-011D-4F9C-A230-F0ED534FA5F9}" srcId="{026E16EE-B020-4914-9224-9CD1ACC33DDC}" destId="{261CA15F-7AE2-41C8-9CD1-57863D168804}" srcOrd="0" destOrd="0" parTransId="{A612B523-D23A-4108-AD6D-A1B272A50B28}" sibTransId="{9BD076CA-C828-4412-9F52-8C02DDD46742}"/>
    <dgm:cxn modelId="{06EEEB90-8DB0-430E-A922-7ED1FD1E8425}" type="presOf" srcId="{261CA15F-7AE2-41C8-9CD1-57863D168804}" destId="{CC347972-E301-413C-AD0F-FAAAF6DCBE86}" srcOrd="0" destOrd="0" presId="urn:microsoft.com/office/officeart/2005/8/layout/vList2"/>
    <dgm:cxn modelId="{C5A7E67F-7D0B-4CAC-9679-23DA96A23A64}" type="presParOf" srcId="{B1456FC6-DFA3-4EE0-8ED9-99AD19B87D5A}" destId="{CC347972-E301-413C-AD0F-FAAAF6DCBE86}" srcOrd="0" destOrd="0" presId="urn:microsoft.com/office/officeart/2005/8/layout/vList2"/>
    <dgm:cxn modelId="{21168E14-FD5E-4AA8-948D-74F6739DE06C}" type="presParOf" srcId="{B1456FC6-DFA3-4EE0-8ED9-99AD19B87D5A}" destId="{F6ED4C55-46B9-47D1-9448-678543083EE6}" srcOrd="1" destOrd="0" presId="urn:microsoft.com/office/officeart/2005/8/layout/vList2"/>
    <dgm:cxn modelId="{64545082-50C2-433E-9F56-AD2B43F53870}" type="presParOf" srcId="{B1456FC6-DFA3-4EE0-8ED9-99AD19B87D5A}" destId="{808D0475-CEB1-431B-ADB3-6E41C89AF5D5}" srcOrd="2" destOrd="0" presId="urn:microsoft.com/office/officeart/2005/8/layout/vList2"/>
    <dgm:cxn modelId="{0B8EF2F8-BCC0-47E4-B4D1-C74AFD31D369}" type="presParOf" srcId="{B1456FC6-DFA3-4EE0-8ED9-99AD19B87D5A}" destId="{9AA6DF17-6585-44F6-A828-37ED54A12F95}" srcOrd="3" destOrd="0" presId="urn:microsoft.com/office/officeart/2005/8/layout/vList2"/>
    <dgm:cxn modelId="{42A342CB-B705-49CA-97B5-9AE1223319BF}" type="presParOf" srcId="{B1456FC6-DFA3-4EE0-8ED9-99AD19B87D5A}" destId="{0F87D792-04C0-48B5-8B1F-FD45EEAC2C5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3D0AB0-7D2E-42F2-914F-422090C58AD4}">
      <dsp:nvSpPr>
        <dsp:cNvPr id="0" name=""/>
        <dsp:cNvSpPr/>
      </dsp:nvSpPr>
      <dsp:spPr>
        <a:xfrm>
          <a:off x="0" y="422179"/>
          <a:ext cx="9152456" cy="1216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/>
            <a:t>Обходів великих міст на ділянках автомобільних доріг, що співпадають з міжнародними транспортними коридорами;</a:t>
          </a:r>
        </a:p>
      </dsp:txBody>
      <dsp:txXfrm>
        <a:off x="59399" y="481578"/>
        <a:ext cx="9033658" cy="1098002"/>
      </dsp:txXfrm>
    </dsp:sp>
    <dsp:sp modelId="{34E63B58-B52B-4819-8C9E-2D4C760029AC}">
      <dsp:nvSpPr>
        <dsp:cNvPr id="0" name=""/>
        <dsp:cNvSpPr/>
      </dsp:nvSpPr>
      <dsp:spPr>
        <a:xfrm>
          <a:off x="0" y="1826179"/>
          <a:ext cx="9152456" cy="1216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/>
            <a:t>Об'єктів незавершеного будівництва високого ступеня готовності з найвищим показником соціально-економічної ефективності;</a:t>
          </a:r>
        </a:p>
      </dsp:txBody>
      <dsp:txXfrm>
        <a:off x="59399" y="1885578"/>
        <a:ext cx="9033658" cy="1098002"/>
      </dsp:txXfrm>
    </dsp:sp>
    <dsp:sp modelId="{C7E93281-5E7D-4E2C-AB2C-F95F7D7F81C8}">
      <dsp:nvSpPr>
        <dsp:cNvPr id="0" name=""/>
        <dsp:cNvSpPr/>
      </dsp:nvSpPr>
      <dsp:spPr>
        <a:xfrm>
          <a:off x="0" y="3230180"/>
          <a:ext cx="9152456" cy="1216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/>
            <a:t>Об’єктів, на які вже розроблена та затверджена в установленому законодавством порядку проектна документація.</a:t>
          </a:r>
        </a:p>
      </dsp:txBody>
      <dsp:txXfrm>
        <a:off x="59399" y="3289579"/>
        <a:ext cx="9033658" cy="10980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036240-8C9B-4E65-8938-DDF5A7F3E50D}">
      <dsp:nvSpPr>
        <dsp:cNvPr id="0" name=""/>
        <dsp:cNvSpPr/>
      </dsp:nvSpPr>
      <dsp:spPr>
        <a:xfrm>
          <a:off x="0" y="1483"/>
          <a:ext cx="9152456" cy="18296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/>
            <a:t>Удосконалення облаштування автомобільних доріг для реалізації заходів щодо забезпечення безпеки дорожнього руху і ліквідації місць високої аварійності;</a:t>
          </a:r>
        </a:p>
      </dsp:txBody>
      <dsp:txXfrm>
        <a:off x="89317" y="90800"/>
        <a:ext cx="8973822" cy="1651026"/>
      </dsp:txXfrm>
    </dsp:sp>
    <dsp:sp modelId="{72D7BD03-CC3B-4133-A04F-BFF9808F3CA8}">
      <dsp:nvSpPr>
        <dsp:cNvPr id="0" name=""/>
        <dsp:cNvSpPr/>
      </dsp:nvSpPr>
      <dsp:spPr>
        <a:xfrm>
          <a:off x="0" y="1843785"/>
          <a:ext cx="9152456" cy="18296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/>
            <a:t>Безперешкодний доступ осіб з інвалідністю та інших </a:t>
          </a:r>
          <a:r>
            <a:rPr lang="uk-UA" sz="2400" kern="1200" dirty="0" err="1"/>
            <a:t>маломобільних</a:t>
          </a:r>
          <a:r>
            <a:rPr lang="uk-UA" sz="2400" kern="1200" dirty="0"/>
            <a:t> груп населення до об’єктів дорожньої інфраструктури;</a:t>
          </a:r>
        </a:p>
      </dsp:txBody>
      <dsp:txXfrm>
        <a:off x="89317" y="1933102"/>
        <a:ext cx="8973822" cy="1651026"/>
      </dsp:txXfrm>
    </dsp:sp>
    <dsp:sp modelId="{64B71370-D6B6-4713-A4E0-5236E75AF262}">
      <dsp:nvSpPr>
        <dsp:cNvPr id="0" name=""/>
        <dsp:cNvSpPr/>
      </dsp:nvSpPr>
      <dsp:spPr>
        <a:xfrm>
          <a:off x="0" y="3686088"/>
          <a:ext cx="9152456" cy="18296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/>
            <a:t>Недопущення шкідливого впливу дорожнього будівництва на навколишнє природне середовище (встановлення протишумових споруд, збереження шляхів міграції тварин, режиму охорони територій і об'єктів природно-заповідного фонду та іншого природоохоронного призначення)</a:t>
          </a:r>
        </a:p>
      </dsp:txBody>
      <dsp:txXfrm>
        <a:off x="89317" y="3775405"/>
        <a:ext cx="8973822" cy="16510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A44AF0-0259-43D1-B05D-382E7C7EF9AA}">
      <dsp:nvSpPr>
        <dsp:cNvPr id="0" name=""/>
        <dsp:cNvSpPr/>
      </dsp:nvSpPr>
      <dsp:spPr>
        <a:xfrm>
          <a:off x="0" y="1003"/>
          <a:ext cx="9152456" cy="145245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/>
            <a:t>Зруйнованих в результаті військових дій на Сході України;</a:t>
          </a:r>
        </a:p>
      </dsp:txBody>
      <dsp:txXfrm>
        <a:off x="70903" y="71906"/>
        <a:ext cx="9010650" cy="1310645"/>
      </dsp:txXfrm>
    </dsp:sp>
    <dsp:sp modelId="{EA6E8346-DB18-4061-A3D4-4A2B840394AA}">
      <dsp:nvSpPr>
        <dsp:cNvPr id="0" name=""/>
        <dsp:cNvSpPr/>
      </dsp:nvSpPr>
      <dsp:spPr>
        <a:xfrm>
          <a:off x="0" y="1528334"/>
          <a:ext cx="9152456" cy="145245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/>
            <a:t>Що мають важливе стратегічне значення для соціально-економічного розвитку регіонів;</a:t>
          </a:r>
        </a:p>
      </dsp:txBody>
      <dsp:txXfrm>
        <a:off x="70903" y="1599237"/>
        <a:ext cx="9010650" cy="1310645"/>
      </dsp:txXfrm>
    </dsp:sp>
    <dsp:sp modelId="{0007A5E5-87B5-437A-A94D-DE3E24DC4E04}">
      <dsp:nvSpPr>
        <dsp:cNvPr id="0" name=""/>
        <dsp:cNvSpPr/>
      </dsp:nvSpPr>
      <dsp:spPr>
        <a:xfrm>
          <a:off x="0" y="3055665"/>
          <a:ext cx="9152456" cy="145245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/>
            <a:t>Що знаходяться в п'ятому та четвертому експлуатаційних станах (непрацездатних та обмежено-працездатних  мостів) з найвищим показником соціально-економічної ефективності.</a:t>
          </a:r>
        </a:p>
      </dsp:txBody>
      <dsp:txXfrm>
        <a:off x="70903" y="3126568"/>
        <a:ext cx="9010650" cy="131064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347972-E301-413C-AD0F-FAAAF6DCBE86}">
      <dsp:nvSpPr>
        <dsp:cNvPr id="0" name=""/>
        <dsp:cNvSpPr/>
      </dsp:nvSpPr>
      <dsp:spPr>
        <a:xfrm>
          <a:off x="0" y="251993"/>
          <a:ext cx="9160911" cy="171112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Забезпечити поступовий перехід на укладення довгострокових контрактів (на п'ять - сім років) на експлуатаційне утримання автомобільних доріг загального користування державного значення</a:t>
          </a:r>
          <a:endParaRPr lang="uk-UA" sz="2400" kern="1200" dirty="0"/>
        </a:p>
      </dsp:txBody>
      <dsp:txXfrm>
        <a:off x="83530" y="335523"/>
        <a:ext cx="8993851" cy="1544065"/>
      </dsp:txXfrm>
    </dsp:sp>
    <dsp:sp modelId="{808D0475-CEB1-431B-ADB3-6E41C89AF5D5}">
      <dsp:nvSpPr>
        <dsp:cNvPr id="0" name=""/>
        <dsp:cNvSpPr/>
      </dsp:nvSpPr>
      <dsp:spPr>
        <a:xfrm>
          <a:off x="0" y="2150319"/>
          <a:ext cx="9160911" cy="171112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Створити умови для залучення підприємств приватного сектору на виконання робіт з експлуатаційного утримання</a:t>
          </a:r>
          <a:endParaRPr lang="uk-UA" sz="2400" kern="1200" dirty="0"/>
        </a:p>
      </dsp:txBody>
      <dsp:txXfrm>
        <a:off x="83530" y="2233849"/>
        <a:ext cx="8993851" cy="1544065"/>
      </dsp:txXfrm>
    </dsp:sp>
    <dsp:sp modelId="{0F87D792-04C0-48B5-8B1F-FD45EEAC2C5D}">
      <dsp:nvSpPr>
        <dsp:cNvPr id="0" name=""/>
        <dsp:cNvSpPr/>
      </dsp:nvSpPr>
      <dsp:spPr>
        <a:xfrm>
          <a:off x="0" y="4048644"/>
          <a:ext cx="9160911" cy="171112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Здійснити реформування ПАТ «Державна акціонерна компанія «Автомобільні дороги України» (основного підрядника з утримання доріг) та її дочірніх підприємств</a:t>
          </a:r>
          <a:endParaRPr lang="uk-UA" sz="2400" kern="1200" dirty="0"/>
        </a:p>
      </dsp:txBody>
      <dsp:txXfrm>
        <a:off x="83530" y="4132174"/>
        <a:ext cx="8993851" cy="15440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0.10253</cdr:x>
      <cdr:y>0.00258</cdr:y>
    </cdr:from>
    <cdr:to>
      <cdr:x>0.21652</cdr:x>
      <cdr:y>0.08036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39648" y="14863"/>
          <a:ext cx="1055413" cy="4153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uk-UA" sz="1400" b="1" dirty="0" smtClean="0"/>
            <a:t>млн. </a:t>
          </a:r>
          <a:r>
            <a:rPr lang="uk-UA" sz="1400" b="1" dirty="0" err="1" smtClean="0"/>
            <a:t>грн</a:t>
          </a:r>
          <a:endParaRPr lang="uk-UA" sz="14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755677-AC88-4681-860B-FC1463BFC355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1D7E45-AE5B-4111-B56A-AA189EB3E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697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6212F-BE67-4ADE-A81B-815532CB8A2D}" type="datetime1">
              <a:rPr lang="uk-UA" smtClean="0"/>
              <a:pPr>
                <a:defRPr/>
              </a:pPr>
              <a:t>14.11.2017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5E777-4E99-4D77-8444-E596E85BCFF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6051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33DB2-2A9A-46B6-842F-834AE2E24145}" type="datetime1">
              <a:rPr lang="uk-UA" smtClean="0"/>
              <a:pPr>
                <a:defRPr/>
              </a:pPr>
              <a:t>14.11.2017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5B13C-CA04-407E-A7C5-49E7DE642C2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1300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0AC3C-B8E0-4B1B-96A5-F27F2F39D2CF}" type="datetime1">
              <a:rPr lang="uk-UA" smtClean="0"/>
              <a:pPr>
                <a:defRPr/>
              </a:pPr>
              <a:t>14.11.2017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A01EC-3DB5-41E6-96B5-5F85EEBA29B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71765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6212F-BE67-4ADE-A81B-815532CB8A2D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5E777-4E99-4D77-8444-E596E85BCFF9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0510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96ACF-520D-4ACA-B5EE-514FBAEB6FA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A6810-9A33-4730-BB09-72B980E46CB1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6533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36EDF-615D-4350-AB03-29BB6F1E5CEC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52F75-7649-4265-8EC4-C5C276BC0849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885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43DDA-508E-4D59-9E75-FBAD4B070656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21AC4-FC94-45D6-8598-8A2C121F3C17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9781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5B2AD-2383-43D8-A72B-7992907C757A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FF41E-555C-453C-BAA9-13248B9ACDC4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9694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30BD5-5DB3-438C-A76D-950674D38B6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C6228-3A63-4118-869F-976EE0E04583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531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57B8E-DD8C-46DD-9EAE-6A0637614A8B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48E6F-A304-4351-8F14-C3CDE7EB385C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6338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01573-1C88-42C9-8BD3-6A7C769C780B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4F107-2914-461E-BB04-47E9EA1F80A5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999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96ACF-520D-4ACA-B5EE-514FBAEB6FA5}" type="datetime1">
              <a:rPr lang="uk-UA" smtClean="0"/>
              <a:pPr>
                <a:defRPr/>
              </a:pPr>
              <a:t>14.11.2017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A6810-9A33-4730-BB09-72B980E46CB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276533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D9A10-703C-405D-863E-B8D4AAC8DB0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3F9C6-CE54-43E5-8584-76A1A79E417A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1136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33DB2-2A9A-46B6-842F-834AE2E2414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5B13C-CA04-407E-A7C5-49E7DE642C28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3008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0AC3C-B8E0-4B1B-96A5-F27F2F39D2C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A01EC-3DB5-41E6-96B5-5F85EEBA29B4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1765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CB242-E98D-499F-AC11-DF6B65452CC9}" type="datetimeFigureOut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5E777-4E99-4D77-8444-E596E85BCFF9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7515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4F06C-7B7E-44AB-A63F-723D63879D57}" type="datetimeFigureOut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A6810-9A33-4730-BB09-72B980E46CB1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3139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25EFC-1A73-4151-9D9F-525BF8377707}" type="datetimeFigureOut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52F75-7649-4265-8EC4-C5C276BC0849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028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2C59A-2B8E-45AC-8468-1FD3F44F0680}" type="datetimeFigureOut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21AC4-FC94-45D6-8598-8A2C121F3C17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4001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8418C-001A-49AC-B7DE-273CC27319D0}" type="datetimeFigureOut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FF41E-555C-453C-BAA9-13248B9ACDC4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9961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F13C8-3627-415E-8EDA-90B9352C90F5}" type="datetimeFigureOut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C6228-3A63-4118-869F-976EE0E04583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966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5E5EE-24EC-4A31-84FB-550044A6637A}" type="datetimeFigureOut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48E6F-A304-4351-8F14-C3CDE7EB385C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577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36EDF-615D-4350-AB03-29BB6F1E5CEC}" type="datetime1">
              <a:rPr lang="uk-UA" smtClean="0"/>
              <a:pPr>
                <a:defRPr/>
              </a:pPr>
              <a:t>14.11.2017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52F75-7649-4265-8EC4-C5C276BC084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8888581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80B4F-A997-4962-AF34-A1F44C5E6FF9}" type="datetimeFigureOut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4F107-2914-461E-BB04-47E9EA1F80A5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6608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7DEFE-845A-44A7-9DE5-F955654D071C}" type="datetimeFigureOut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3F9C6-CE54-43E5-8584-76A1A79E417A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7865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06BFA-4261-4509-9DE2-49E37091D1D2}" type="datetimeFigureOut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5B13C-CA04-407E-A7C5-49E7DE642C28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7962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436AC-236A-49EC-B5B4-7A6D0AB67D13}" type="datetimeFigureOut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A01EC-3DB5-41E6-96B5-5F85EEBA29B4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7892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A9F6525-8D59-46D0-A9F4-6EAFBE269A63}" type="datetime1">
              <a:rPr lang="uk-UA" smtClean="0"/>
              <a:pPr>
                <a:defRPr/>
              </a:pPr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757F48E-3507-4414-BAEE-9113742D81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59840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2B20F99-6C31-427C-A1E9-040A76C6F07E}" type="datetime1">
              <a:rPr lang="uk-UA" smtClean="0"/>
              <a:pPr>
                <a:defRPr/>
              </a:pPr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C5C2E01-306C-4B87-88F9-FD64878032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428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E87A8BB-0105-4645-B580-E9B9DCD6BE98}" type="datetime1">
              <a:rPr lang="uk-UA" smtClean="0"/>
              <a:pPr>
                <a:defRPr/>
              </a:pPr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2ACBF10-967B-4C58-BD99-62BA74D09C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1390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4D632B4-557F-4B05-882C-286F00971337}" type="datetime1">
              <a:rPr lang="uk-UA" smtClean="0"/>
              <a:pPr>
                <a:defRPr/>
              </a:pPr>
              <a:t>14.11.2017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B6C7B2B-85B0-42D4-B602-3B62432A05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8166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C1BD4F-13EA-48CA-9D1E-749BE7E071F5}" type="datetime1">
              <a:rPr lang="uk-UA" smtClean="0"/>
              <a:pPr>
                <a:defRPr/>
              </a:pPr>
              <a:t>14.11.2017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6F26F9D-CD6B-4C52-B586-4979B8E129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9016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F2D715A-C168-4C81-B635-922A0F28C9C2}" type="datetime1">
              <a:rPr lang="uk-UA" smtClean="0"/>
              <a:pPr>
                <a:defRPr/>
              </a:pPr>
              <a:t>14.11.2017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D8BC86-B648-4E17-98D7-38BC081038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960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43DDA-508E-4D59-9E75-FBAD4B070656}" type="datetime1">
              <a:rPr lang="uk-UA" smtClean="0"/>
              <a:pPr>
                <a:defRPr/>
              </a:pPr>
              <a:t>14.11.2017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21AC4-FC94-45D6-8598-8A2C121F3C1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097813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12B9E63-F574-4FAC-B713-F577673FCA90}" type="datetime1">
              <a:rPr lang="uk-UA" smtClean="0"/>
              <a:pPr>
                <a:defRPr/>
              </a:pPr>
              <a:t>14.11.2017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414D5A1-9AD8-4511-8E52-98CE4F606A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1822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F37087D-0C76-4DEB-AAF2-291080C544DA}" type="datetime1">
              <a:rPr lang="uk-UA" smtClean="0"/>
              <a:pPr>
                <a:defRPr/>
              </a:pPr>
              <a:t>14.11.2017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4090B3E-4943-48BD-9A2F-0DB5B3B655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29629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4B4D8A-280F-46DE-916D-588A0E8CC5F1}" type="datetime1">
              <a:rPr lang="uk-UA" smtClean="0"/>
              <a:pPr>
                <a:defRPr/>
              </a:pPr>
              <a:t>14.11.2017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8430FF0-472D-4DA7-9A3F-BBB75680D3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7490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549E5DF-D089-47C6-87B5-D7A5122F598E}" type="datetime1">
              <a:rPr lang="uk-UA" smtClean="0"/>
              <a:pPr>
                <a:defRPr/>
              </a:pPr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9E4678-6014-440D-9B65-DF55732A61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569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74D2F35-A061-4F19-A99D-8EFF1FA39756}" type="datetime1">
              <a:rPr lang="uk-UA" smtClean="0"/>
              <a:pPr>
                <a:defRPr/>
              </a:pPr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C8DDDE2-389A-48FF-98B1-7DACB6C24E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17079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6212F-BE67-4ADE-A81B-815532CB8A2D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5E777-4E99-4D77-8444-E596E85BCFF9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05108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96ACF-520D-4ACA-B5EE-514FBAEB6FA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A6810-9A33-4730-BB09-72B980E46CB1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6533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36EDF-615D-4350-AB03-29BB6F1E5CEC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52F75-7649-4265-8EC4-C5C276BC0849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88581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43DDA-508E-4D59-9E75-FBAD4B070656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21AC4-FC94-45D6-8598-8A2C121F3C17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97813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5B2AD-2383-43D8-A72B-7992907C757A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FF41E-555C-453C-BAA9-13248B9ACDC4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969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5B2AD-2383-43D8-A72B-7992907C757A}" type="datetime1">
              <a:rPr lang="uk-UA" smtClean="0"/>
              <a:pPr>
                <a:defRPr/>
              </a:pPr>
              <a:t>14.11.2017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FF41E-555C-453C-BAA9-13248B9ACDC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39694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30BD5-5DB3-438C-A76D-950674D38B6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C6228-3A63-4118-869F-976EE0E04583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5315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57B8E-DD8C-46DD-9EAE-6A0637614A8B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48E6F-A304-4351-8F14-C3CDE7EB385C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63384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01573-1C88-42C9-8BD3-6A7C769C780B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4F107-2914-461E-BB04-47E9EA1F80A5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99994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D9A10-703C-405D-863E-B8D4AAC8DB0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3F9C6-CE54-43E5-8584-76A1A79E417A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11365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33DB2-2A9A-46B6-842F-834AE2E2414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5B13C-CA04-407E-A7C5-49E7DE642C28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30080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0AC3C-B8E0-4B1B-96A5-F27F2F39D2C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A01EC-3DB5-41E6-96B5-5F85EEBA29B4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17650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6212F-BE67-4ADE-A81B-815532CB8A2D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5E777-4E99-4D77-8444-E596E85BCFF9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05108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96ACF-520D-4ACA-B5EE-514FBAEB6FA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A6810-9A33-4730-BB09-72B980E46CB1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65336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36EDF-615D-4350-AB03-29BB6F1E5CEC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52F75-7649-4265-8EC4-C5C276BC0849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88581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43DDA-508E-4D59-9E75-FBAD4B070656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21AC4-FC94-45D6-8598-8A2C121F3C17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978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30BD5-5DB3-438C-A76D-950674D38B6E}" type="datetime1">
              <a:rPr lang="uk-UA" smtClean="0"/>
              <a:pPr>
                <a:defRPr/>
              </a:pPr>
              <a:t>14.11.2017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C6228-3A63-4118-869F-976EE0E0458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55315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5B2AD-2383-43D8-A72B-7992907C757A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FF41E-555C-453C-BAA9-13248B9ACDC4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96947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30BD5-5DB3-438C-A76D-950674D38B6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C6228-3A63-4118-869F-976EE0E04583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5315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57B8E-DD8C-46DD-9EAE-6A0637614A8B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48E6F-A304-4351-8F14-C3CDE7EB385C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63384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01573-1C88-42C9-8BD3-6A7C769C780B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4F107-2914-461E-BB04-47E9EA1F80A5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99994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D9A10-703C-405D-863E-B8D4AAC8DB0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3F9C6-CE54-43E5-8584-76A1A79E417A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11365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33DB2-2A9A-46B6-842F-834AE2E2414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5B13C-CA04-407E-A7C5-49E7DE642C28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30080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0AC3C-B8E0-4B1B-96A5-F27F2F39D2C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A01EC-3DB5-41E6-96B5-5F85EEBA29B4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17650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6212F-BE67-4ADE-A81B-815532CB8A2D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5E777-4E99-4D77-8444-E596E85BCFF9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05108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96ACF-520D-4ACA-B5EE-514FBAEB6FA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A6810-9A33-4730-BB09-72B980E46CB1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65336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36EDF-615D-4350-AB03-29BB6F1E5CEC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52F75-7649-4265-8EC4-C5C276BC0849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885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57B8E-DD8C-46DD-9EAE-6A0637614A8B}" type="datetime1">
              <a:rPr lang="uk-UA" smtClean="0"/>
              <a:pPr>
                <a:defRPr/>
              </a:pPr>
              <a:t>14.11.2017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48E6F-A304-4351-8F14-C3CDE7EB385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1563384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43DDA-508E-4D59-9E75-FBAD4B070656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21AC4-FC94-45D6-8598-8A2C121F3C17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97813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5B2AD-2383-43D8-A72B-7992907C757A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FF41E-555C-453C-BAA9-13248B9ACDC4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96947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30BD5-5DB3-438C-A76D-950674D38B6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C6228-3A63-4118-869F-976EE0E04583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5315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57B8E-DD8C-46DD-9EAE-6A0637614A8B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48E6F-A304-4351-8F14-C3CDE7EB385C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63384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01573-1C88-42C9-8BD3-6A7C769C780B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4F107-2914-461E-BB04-47E9EA1F80A5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99994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D9A10-703C-405D-863E-B8D4AAC8DB0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3F9C6-CE54-43E5-8584-76A1A79E417A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11365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33DB2-2A9A-46B6-842F-834AE2E2414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5B13C-CA04-407E-A7C5-49E7DE642C28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30080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0AC3C-B8E0-4B1B-96A5-F27F2F39D2C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A01EC-3DB5-41E6-96B5-5F85EEBA29B4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17650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6212F-BE67-4ADE-A81B-815532CB8A2D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5E777-4E99-4D77-8444-E596E85BCFF9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05108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96ACF-520D-4ACA-B5EE-514FBAEB6FA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A6810-9A33-4730-BB09-72B980E46CB1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653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01573-1C88-42C9-8BD3-6A7C769C780B}" type="datetime1">
              <a:rPr lang="uk-UA" smtClean="0"/>
              <a:pPr>
                <a:defRPr/>
              </a:pPr>
              <a:t>14.11.2017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4F107-2914-461E-BB04-47E9EA1F80A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399994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36EDF-615D-4350-AB03-29BB6F1E5CEC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52F75-7649-4265-8EC4-C5C276BC0849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88581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43DDA-508E-4D59-9E75-FBAD4B070656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21AC4-FC94-45D6-8598-8A2C121F3C17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97813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5B2AD-2383-43D8-A72B-7992907C757A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FF41E-555C-453C-BAA9-13248B9ACDC4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96947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30BD5-5DB3-438C-A76D-950674D38B6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C6228-3A63-4118-869F-976EE0E04583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5315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57B8E-DD8C-46DD-9EAE-6A0637614A8B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48E6F-A304-4351-8F14-C3CDE7EB385C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63384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01573-1C88-42C9-8BD3-6A7C769C780B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4F107-2914-461E-BB04-47E9EA1F80A5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99994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D9A10-703C-405D-863E-B8D4AAC8DB0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3F9C6-CE54-43E5-8584-76A1A79E417A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11365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33DB2-2A9A-46B6-842F-834AE2E2414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5B13C-CA04-407E-A7C5-49E7DE642C28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30080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0AC3C-B8E0-4B1B-96A5-F27F2F39D2C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A01EC-3DB5-41E6-96B5-5F85EEBA29B4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17650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6212F-BE67-4ADE-A81B-815532CB8A2D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5E777-4E99-4D77-8444-E596E85BCFF9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051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D9A10-703C-405D-863E-B8D4AAC8DB05}" type="datetime1">
              <a:rPr lang="uk-UA" smtClean="0"/>
              <a:pPr>
                <a:defRPr/>
              </a:pPr>
              <a:t>14.11.2017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3F9C6-CE54-43E5-8584-76A1A79E417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9611365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96ACF-520D-4ACA-B5EE-514FBAEB6FA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A6810-9A33-4730-BB09-72B980E46CB1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65336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36EDF-615D-4350-AB03-29BB6F1E5CEC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52F75-7649-4265-8EC4-C5C276BC0849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88581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43DDA-508E-4D59-9E75-FBAD4B070656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21AC4-FC94-45D6-8598-8A2C121F3C17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97813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5B2AD-2383-43D8-A72B-7992907C757A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FF41E-555C-453C-BAA9-13248B9ACDC4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96947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30BD5-5DB3-438C-A76D-950674D38B6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C6228-3A63-4118-869F-976EE0E04583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5315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57B8E-DD8C-46DD-9EAE-6A0637614A8B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48E6F-A304-4351-8F14-C3CDE7EB385C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63384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01573-1C88-42C9-8BD3-6A7C769C780B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4F107-2914-461E-BB04-47E9EA1F80A5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99994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D9A10-703C-405D-863E-B8D4AAC8DB0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3F9C6-CE54-43E5-8584-76A1A79E417A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11365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33DB2-2A9A-46B6-842F-834AE2E2414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5B13C-CA04-407E-A7C5-49E7DE642C28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30080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0AC3C-B8E0-4B1B-96A5-F27F2F39D2C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A01EC-3DB5-41E6-96B5-5F85EEBA29B4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176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  <a:endParaRPr lang="uk-UA" altLang="uk-UA" smtClean="0"/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  <a:endParaRPr lang="uk-UA" alt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E9AF77-FCF0-4BD7-B1F0-DD2B96157375}" type="datetime1">
              <a:rPr lang="uk-UA" smtClean="0"/>
              <a:pPr>
                <a:defRPr/>
              </a:pPr>
              <a:t>14.11.2017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493594-FF94-49BD-8D64-CCCD7C37A9D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  <a:endParaRPr lang="uk-UA" altLang="uk-UA" smtClean="0"/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  <a:endParaRPr lang="uk-UA" alt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E9AF77-FCF0-4BD7-B1F0-DD2B9615737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493594-FF94-49BD-8D64-CCCD7C37A9DF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/>
              <a:t>Образец заголовка</a:t>
            </a:r>
            <a:endParaRPr lang="uk-UA" altLang="uk-UA"/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/>
              <a:t>Образец текста</a:t>
            </a:r>
          </a:p>
          <a:p>
            <a:pPr lvl="1"/>
            <a:r>
              <a:rPr lang="ru-RU" altLang="uk-UA"/>
              <a:t>Второй уровень</a:t>
            </a:r>
          </a:p>
          <a:p>
            <a:pPr lvl="2"/>
            <a:r>
              <a:rPr lang="ru-RU" altLang="uk-UA"/>
              <a:t>Третий уровень</a:t>
            </a:r>
          </a:p>
          <a:p>
            <a:pPr lvl="3"/>
            <a:r>
              <a:rPr lang="ru-RU" altLang="uk-UA"/>
              <a:t>Четвертый уровень</a:t>
            </a:r>
          </a:p>
          <a:p>
            <a:pPr lvl="4"/>
            <a:r>
              <a:rPr lang="ru-RU" altLang="uk-UA"/>
              <a:t>Пятый уровень</a:t>
            </a:r>
            <a:endParaRPr lang="uk-UA" alt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6AEF69C-5224-46D9-BA5B-7E4ED884CCBC}" type="datetimeFigureOut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493594-FF94-49BD-8D64-CCCD7C37A9DF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842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</a:p>
        </p:txBody>
      </p:sp>
      <p:sp>
        <p:nvSpPr>
          <p:cNvPr id="614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8682A024-C150-463E-BE25-B6F1D10AC61E}" type="datetime1">
              <a:rPr lang="uk-UA" smtClean="0"/>
              <a:pPr>
                <a:defRPr/>
              </a:pPr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44F04634-2093-4C66-A0B8-4CDB18E495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  <a:endParaRPr lang="uk-UA" altLang="uk-UA" smtClean="0"/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  <a:endParaRPr lang="uk-UA" alt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E9AF77-FCF0-4BD7-B1F0-DD2B9615737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493594-FF94-49BD-8D64-CCCD7C37A9DF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  <a:endParaRPr lang="uk-UA" altLang="uk-UA" smtClean="0"/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  <a:endParaRPr lang="uk-UA" alt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E9AF77-FCF0-4BD7-B1F0-DD2B9615737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493594-FF94-49BD-8D64-CCCD7C37A9DF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  <a:endParaRPr lang="uk-UA" altLang="uk-UA" smtClean="0"/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  <a:endParaRPr lang="uk-UA" alt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E9AF77-FCF0-4BD7-B1F0-DD2B9615737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493594-FF94-49BD-8D64-CCCD7C37A9DF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  <a:endParaRPr lang="uk-UA" altLang="uk-UA" smtClean="0"/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  <a:endParaRPr lang="uk-UA" alt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E9AF77-FCF0-4BD7-B1F0-DD2B9615737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493594-FF94-49BD-8D64-CCCD7C37A9DF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  <a:endParaRPr lang="uk-UA" altLang="uk-UA" smtClean="0"/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  <a:endParaRPr lang="uk-UA" alt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E9AF77-FCF0-4BD7-B1F0-DD2B9615737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493594-FF94-49BD-8D64-CCCD7C37A9DF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7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4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8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84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9.xml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chart" Target="../charts/chart3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3.xml"/><Relationship Id="rId6" Type="http://schemas.openxmlformats.org/officeDocument/2006/relationships/chart" Target="../charts/char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1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3175"/>
            <a:ext cx="9144000" cy="788988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uk-UA" sz="2000" dirty="0">
                <a:latin typeface="+mn-lt"/>
                <a:cs typeface="+mn-cs"/>
              </a:rPr>
              <a:t>ДЕРЖАВНЕ АГЕНТСТВО АВТОМОБІЛЬНИХ ДОРІГ УКРАЇНИ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spc="500" dirty="0">
                <a:latin typeface="+mn-lt"/>
                <a:cs typeface="+mn-cs"/>
              </a:rPr>
              <a:t>УКРАВТОДОР</a:t>
            </a:r>
          </a:p>
        </p:txBody>
      </p:sp>
      <p:pic>
        <p:nvPicPr>
          <p:cNvPr id="22530" name="Picture 15" descr="http://www.ukravtodor.gov.ua/clients/ukrautodor.nsf/flag_gerb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513" y="12700"/>
            <a:ext cx="2376487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-8455" y="836712"/>
            <a:ext cx="9160911" cy="9525"/>
          </a:xfrm>
          <a:prstGeom prst="line">
            <a:avLst/>
          </a:prstGeom>
          <a:ln w="88900"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6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5" name="Заголовок 1"/>
          <p:cNvSpPr>
            <a:spLocks noGrp="1"/>
          </p:cNvSpPr>
          <p:nvPr>
            <p:ph type="ctrTitle"/>
          </p:nvPr>
        </p:nvSpPr>
        <p:spPr>
          <a:xfrm>
            <a:off x="0" y="1091952"/>
            <a:ext cx="9072711" cy="2121024"/>
          </a:xfrm>
        </p:spPr>
        <p:txBody>
          <a:bodyPr/>
          <a:lstStyle/>
          <a:p>
            <a:pPr eaLnBrk="1" hangingPunct="1"/>
            <a:r>
              <a:rPr lang="ru-RU" altLang="uk-UA" sz="3600" b="1" dirty="0" err="1"/>
              <a:t>Концепція</a:t>
            </a:r>
            <a:r>
              <a:rPr lang="ru-RU" altLang="uk-UA" sz="3600" b="1" dirty="0"/>
              <a:t> </a:t>
            </a:r>
            <a:r>
              <a:rPr lang="ru-RU" altLang="uk-UA" sz="3600" b="1" dirty="0" err="1"/>
              <a:t>розвитку</a:t>
            </a:r>
            <a:r>
              <a:rPr lang="ru-RU" altLang="uk-UA" sz="3600" b="1" dirty="0"/>
              <a:t> </a:t>
            </a:r>
            <a:r>
              <a:rPr lang="ru-RU" altLang="uk-UA" sz="3600" b="1" dirty="0" err="1"/>
              <a:t>автомобільних</a:t>
            </a:r>
            <a:r>
              <a:rPr lang="ru-RU" altLang="uk-UA" sz="3600" b="1" dirty="0"/>
              <a:t> </a:t>
            </a:r>
            <a:r>
              <a:rPr lang="ru-RU" altLang="uk-UA" sz="3600" b="1" dirty="0" err="1"/>
              <a:t>доріг</a:t>
            </a:r>
            <a:r>
              <a:rPr lang="ru-RU" altLang="uk-UA" sz="3600" b="1" dirty="0"/>
              <a:t> </a:t>
            </a:r>
            <a:r>
              <a:rPr lang="ru-RU" altLang="uk-UA" sz="3600" b="1" dirty="0" err="1"/>
              <a:t>загального</a:t>
            </a:r>
            <a:r>
              <a:rPr lang="ru-RU" altLang="uk-UA" sz="3600" b="1" dirty="0"/>
              <a:t> </a:t>
            </a:r>
            <a:r>
              <a:rPr lang="ru-RU" altLang="uk-UA" sz="3600" b="1" dirty="0" err="1"/>
              <a:t>користування</a:t>
            </a:r>
            <a:r>
              <a:rPr lang="ru-RU" altLang="uk-UA" sz="3600" b="1" dirty="0"/>
              <a:t> державного </a:t>
            </a:r>
            <a:r>
              <a:rPr lang="ru-RU" altLang="uk-UA" sz="3600" b="1" dirty="0" err="1"/>
              <a:t>значення</a:t>
            </a:r>
            <a:r>
              <a:rPr lang="ru-RU" altLang="uk-UA" sz="3600" b="1" dirty="0"/>
              <a:t> на 2018-2022 р.</a:t>
            </a:r>
            <a:endParaRPr lang="uk-UA" altLang="uk-UA" sz="3600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375560" y="3452807"/>
            <a:ext cx="4392881" cy="1200329"/>
          </a:xfrm>
          <a:prstGeom prst="rect">
            <a:avLst/>
          </a:prstGeom>
          <a:solidFill>
            <a:schemeClr val="bg1">
              <a:alpha val="6000"/>
            </a:schemeClr>
          </a:solidFill>
          <a:effectLst>
            <a:glow rad="101600">
              <a:schemeClr val="bg1">
                <a:alpha val="6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Доповідач</a:t>
            </a:r>
          </a:p>
          <a:p>
            <a:pPr algn="ctr"/>
            <a:r>
              <a:rPr lang="uk-UA" b="1" u="sng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БЕЗУГЛИЙ Артем Олександрович</a:t>
            </a:r>
          </a:p>
          <a:p>
            <a:pPr algn="ctr"/>
            <a:r>
              <a:rPr lang="uk-UA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заступник директора з наукової роботи ДП «ДерждорНДІ»</a:t>
            </a:r>
            <a:endParaRPr lang="uk-UA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pic>
        <p:nvPicPr>
          <p:cNvPr id="9" name="Picture 2" descr="D:\Documents\Поточні документи\Фото на банер\Інше\08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64"/>
          <a:stretch/>
        </p:blipFill>
        <p:spPr bwMode="auto">
          <a:xfrm>
            <a:off x="1" y="3173624"/>
            <a:ext cx="9152456" cy="36809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&amp;Scy;&amp;vcy;&amp;iukcy;&amp;tcy;&amp;lcy;&amp;icy;&amp;ncy;&amp;acy; &amp;vcy;&amp;iukcy;&amp;dcy; &amp;Ucy;&amp;kcy;&amp;rcy;&amp;acy;&amp;vcy;&amp;tcy;&amp;ocy;&amp;dcy;&amp;ocy;&amp;rcy;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677" b="91935" l="9868" r="94079">
                        <a14:foregroundMark x1="35526" y1="48387" x2="35526" y2="48387"/>
                        <a14:foregroundMark x1="55263" y1="41129" x2="55263" y2="41129"/>
                        <a14:foregroundMark x1="63158" y1="65323" x2="63158" y2="65323"/>
                        <a14:foregroundMark x1="82237" y1="84677" x2="82237" y2="846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0241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450135" y="5589240"/>
            <a:ext cx="6693865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uk-UA" sz="1600" dirty="0">
                <a:effectLst>
                  <a:glow rad="317500">
                    <a:schemeClr val="bg1"/>
                  </a:glow>
                </a:effectLst>
              </a:rPr>
              <a:t>Доповідач: БЕЗУГЛИЙ Артем Олександрович, </a:t>
            </a:r>
            <a:br>
              <a:rPr lang="uk-UA" sz="1600" dirty="0">
                <a:effectLst>
                  <a:glow rad="317500">
                    <a:schemeClr val="bg1"/>
                  </a:glow>
                </a:effectLst>
              </a:rPr>
            </a:br>
            <a:r>
              <a:rPr lang="uk-UA" sz="1600" i="1" dirty="0">
                <a:effectLst>
                  <a:glow rad="317500">
                    <a:schemeClr val="bg1"/>
                  </a:glow>
                </a:effectLst>
              </a:rPr>
              <a:t>заступник директора з наукової роботи ДП «</a:t>
            </a:r>
            <a:r>
              <a:rPr lang="uk-UA" sz="1600" i="1" dirty="0" smtClean="0">
                <a:effectLst>
                  <a:glow rad="317500">
                    <a:schemeClr val="bg1"/>
                  </a:glow>
                </a:effectLst>
              </a:rPr>
              <a:t>Державний дорожній науково-дослідний інститут імені М.П. Шульгіна»,</a:t>
            </a:r>
            <a:endParaRPr lang="uk-UA" sz="2400" dirty="0">
              <a:solidFill>
                <a:srgbClr val="898989"/>
              </a:solidFill>
              <a:effectLst>
                <a:glow rad="317500">
                  <a:schemeClr val="bg1"/>
                </a:glow>
              </a:effectLst>
            </a:endParaRPr>
          </a:p>
          <a:p>
            <a:pPr algn="r"/>
            <a:r>
              <a:rPr lang="uk-UA" sz="1600" i="1" dirty="0">
                <a:effectLst>
                  <a:glow rad="317500">
                    <a:schemeClr val="bg1"/>
                  </a:glow>
                </a:effectLst>
              </a:rPr>
              <a:t>кандидат економічних наук</a:t>
            </a:r>
            <a:endParaRPr lang="uk-UA" sz="1600" dirty="0">
              <a:effectLst>
                <a:glow rad="317500">
                  <a:schemeClr val="bg1"/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0"/>
          <p:cNvSpPr txBox="1">
            <a:spLocks noChangeArrowheads="1"/>
          </p:cNvSpPr>
          <p:nvPr/>
        </p:nvSpPr>
        <p:spPr bwMode="auto">
          <a:xfrm>
            <a:off x="0" y="15875"/>
            <a:ext cx="9144000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uk-UA" sz="2000" b="1" dirty="0" err="1">
                <a:solidFill>
                  <a:srgbClr val="000000"/>
                </a:solidFill>
              </a:rPr>
              <a:t>Основні</a:t>
            </a:r>
            <a:r>
              <a:rPr lang="ru-RU" altLang="uk-UA" sz="2000" b="1" dirty="0">
                <a:solidFill>
                  <a:srgbClr val="000000"/>
                </a:solidFill>
              </a:rPr>
              <a:t> </a:t>
            </a:r>
            <a:r>
              <a:rPr lang="ru-RU" altLang="uk-UA" sz="2000" b="1" dirty="0" err="1">
                <a:solidFill>
                  <a:srgbClr val="000000"/>
                </a:solidFill>
              </a:rPr>
              <a:t>об’єкти</a:t>
            </a:r>
            <a:r>
              <a:rPr lang="ru-RU" altLang="uk-UA" sz="2000" b="1" dirty="0">
                <a:solidFill>
                  <a:srgbClr val="000000"/>
                </a:solidFill>
              </a:rPr>
              <a:t> </a:t>
            </a:r>
            <a:endParaRPr lang="ru-RU" altLang="uk-UA" sz="2000" b="1" dirty="0" smtClean="0">
              <a:solidFill>
                <a:srgbClr val="000000"/>
              </a:solidFill>
            </a:endParaRPr>
          </a:p>
          <a:p>
            <a:pPr algn="ctr" eaLnBrk="1" hangingPunct="1"/>
            <a:r>
              <a:rPr lang="ru-RU" altLang="uk-UA" sz="2400" b="1" dirty="0">
                <a:solidFill>
                  <a:srgbClr val="000000"/>
                </a:solidFill>
                <a:latin typeface="Calibri"/>
              </a:rPr>
              <a:t>(</a:t>
            </a:r>
            <a:r>
              <a:rPr lang="en-US" altLang="uk-UA" sz="2400" b="1" dirty="0" smtClean="0">
                <a:solidFill>
                  <a:srgbClr val="000000"/>
                </a:solidFill>
                <a:latin typeface="Calibri"/>
              </a:rPr>
              <a:t>GO Highway</a:t>
            </a:r>
            <a:r>
              <a:rPr lang="uk-UA" altLang="uk-UA" sz="2400" b="1" dirty="0" smtClean="0">
                <a:solidFill>
                  <a:srgbClr val="000000"/>
                </a:solidFill>
                <a:latin typeface="Calibri"/>
              </a:rPr>
              <a:t>)</a:t>
            </a:r>
            <a:endParaRPr lang="ru-RU" altLang="uk-UA" sz="2400" b="1" dirty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-8455" y="836712"/>
            <a:ext cx="9160911" cy="9525"/>
          </a:xfrm>
          <a:prstGeom prst="line">
            <a:avLst/>
          </a:prstGeom>
          <a:ln w="88900"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6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C:\Users\1\Desktop\Емблема!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838" y="0"/>
            <a:ext cx="79216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 descr="&amp;Scy;&amp;vcy;&amp;iukcy;&amp;tcy;&amp;lcy;&amp;icy;&amp;ncy;&amp;acy; &amp;vcy;&amp;iukcy;&amp;dcy; &amp;Ucy;&amp;kcy;&amp;rcy;&amp;acy;&amp;vcy;&amp;tcy;&amp;ocy;&amp;dcy;&amp;ocy;&amp;rcy;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677" b="91935" l="9868" r="94079">
                        <a14:foregroundMark x1="35526" y1="48387" x2="35526" y2="48387"/>
                        <a14:foregroundMark x1="55263" y1="41129" x2="55263" y2="41129"/>
                        <a14:foregroundMark x1="63158" y1="65323" x2="63158" y2="65323"/>
                        <a14:foregroundMark x1="82237" y1="84677" x2="82237" y2="846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0241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95" r="40998" b="24323"/>
          <a:stretch/>
        </p:blipFill>
        <p:spPr>
          <a:xfrm>
            <a:off x="1907704" y="1052736"/>
            <a:ext cx="6962684" cy="540060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8" t="14786" r="32191" b="17366"/>
          <a:stretch/>
        </p:blipFill>
        <p:spPr bwMode="auto">
          <a:xfrm>
            <a:off x="-8455" y="2353259"/>
            <a:ext cx="4580455" cy="4532125"/>
          </a:xfrm>
          <a:prstGeom prst="snip1Rect">
            <a:avLst>
              <a:gd name="adj" fmla="val 31078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Штриховая стрелка вправо 1"/>
          <p:cNvSpPr/>
          <p:nvPr/>
        </p:nvSpPr>
        <p:spPr>
          <a:xfrm rot="18573259">
            <a:off x="3039584" y="2637499"/>
            <a:ext cx="2304256" cy="923194"/>
          </a:xfrm>
          <a:prstGeom prst="stripedRightArrow">
            <a:avLst>
              <a:gd name="adj1" fmla="val 39922"/>
              <a:gd name="adj2" fmla="val 1140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510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0"/>
          <p:cNvSpPr txBox="1">
            <a:spLocks noChangeArrowheads="1"/>
          </p:cNvSpPr>
          <p:nvPr/>
        </p:nvSpPr>
        <p:spPr bwMode="auto">
          <a:xfrm>
            <a:off x="0" y="15875"/>
            <a:ext cx="9144000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uk-UA" sz="2400" b="1" dirty="0" err="1" smtClean="0">
                <a:solidFill>
                  <a:srgbClr val="000000"/>
                </a:solidFill>
                <a:latin typeface="Calibri"/>
              </a:rPr>
              <a:t>Найбільші</a:t>
            </a:r>
            <a:r>
              <a:rPr lang="ru-RU" altLang="uk-UA" sz="2400" b="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ru-RU" altLang="uk-UA" sz="2400" b="1" dirty="0" err="1" smtClean="0">
                <a:solidFill>
                  <a:srgbClr val="000000"/>
                </a:solidFill>
                <a:latin typeface="Calibri"/>
              </a:rPr>
              <a:t>концесійні</a:t>
            </a:r>
            <a:r>
              <a:rPr lang="ru-RU" altLang="uk-UA" sz="2400" b="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ru-RU" altLang="uk-UA" sz="2400" b="1" dirty="0" err="1" smtClean="0">
                <a:solidFill>
                  <a:srgbClr val="000000"/>
                </a:solidFill>
                <a:latin typeface="Calibri"/>
              </a:rPr>
              <a:t>об’єкти</a:t>
            </a:r>
            <a:r>
              <a:rPr lang="ru-RU" altLang="uk-UA" sz="2400" b="1" dirty="0" smtClean="0">
                <a:solidFill>
                  <a:srgbClr val="000000"/>
                </a:solidFill>
                <a:latin typeface="Calibri"/>
              </a:rPr>
              <a:t>, </a:t>
            </a:r>
          </a:p>
          <a:p>
            <a:pPr algn="ctr" eaLnBrk="1" hangingPunct="1"/>
            <a:r>
              <a:rPr lang="ru-RU" altLang="uk-UA" sz="2400" b="1" dirty="0" err="1" smtClean="0">
                <a:solidFill>
                  <a:srgbClr val="000000"/>
                </a:solidFill>
                <a:latin typeface="Calibri"/>
              </a:rPr>
              <a:t>які</a:t>
            </a:r>
            <a:r>
              <a:rPr lang="ru-RU" altLang="uk-UA" sz="2400" b="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ru-RU" altLang="uk-UA" sz="2400" b="1" dirty="0" err="1" smtClean="0">
                <a:solidFill>
                  <a:srgbClr val="000000"/>
                </a:solidFill>
                <a:latin typeface="Calibri"/>
              </a:rPr>
              <a:t>планується</a:t>
            </a:r>
            <a:r>
              <a:rPr lang="ru-RU" altLang="uk-UA" sz="2400" b="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ru-RU" altLang="uk-UA" sz="2400" b="1" dirty="0" err="1" smtClean="0">
                <a:solidFill>
                  <a:srgbClr val="000000"/>
                </a:solidFill>
                <a:latin typeface="Calibri"/>
              </a:rPr>
              <a:t>реалізувати</a:t>
            </a:r>
            <a:endParaRPr lang="ru-RU" altLang="uk-UA" sz="2400" b="1" dirty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-8455" y="836712"/>
            <a:ext cx="9160911" cy="9525"/>
          </a:xfrm>
          <a:prstGeom prst="line">
            <a:avLst/>
          </a:prstGeom>
          <a:ln w="88900"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6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C:\Users\1\Desktop\Емблема!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838" y="0"/>
            <a:ext cx="79216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99329"/>
            <a:ext cx="8827939" cy="6011762"/>
          </a:xfrm>
          <a:prstGeom prst="rect">
            <a:avLst/>
          </a:prstGeom>
        </p:spPr>
      </p:pic>
      <p:pic>
        <p:nvPicPr>
          <p:cNvPr id="21" name="Picture 2" descr="&amp;Scy;&amp;vcy;&amp;iukcy;&amp;tcy;&amp;lcy;&amp;icy;&amp;ncy;&amp;acy; &amp;vcy;&amp;iukcy;&amp;dcy; &amp;Ucy;&amp;kcy;&amp;rcy;&amp;acy;&amp;vcy;&amp;tcy;&amp;ocy;&amp;dcy;&amp;ocy;&amp;rcy;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677" b="91935" l="9868" r="94079">
                        <a14:foregroundMark x1="35526" y1="48387" x2="35526" y2="48387"/>
                        <a14:foregroundMark x1="55263" y1="41129" x2="55263" y2="41129"/>
                        <a14:foregroundMark x1="63158" y1="65323" x2="63158" y2="65323"/>
                        <a14:foregroundMark x1="82237" y1="84677" x2="82237" y2="846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0241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229928" y="1465869"/>
            <a:ext cx="2163583" cy="676637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B00D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dirty="0" smtClean="0">
                <a:solidFill>
                  <a:prstClr val="black"/>
                </a:solidFill>
              </a:rPr>
              <a:t>Північно-Східний обхід м. Львів</a:t>
            </a:r>
            <a:endParaRPr lang="uk-UA" sz="1400" dirty="0">
              <a:solidFill>
                <a:prstClr val="black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40037" y="1159410"/>
            <a:ext cx="2306888" cy="51308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dirty="0" smtClean="0">
                <a:solidFill>
                  <a:prstClr val="black"/>
                </a:solidFill>
              </a:rPr>
              <a:t>ВКАД</a:t>
            </a:r>
          </a:p>
          <a:p>
            <a:pPr algn="ctr"/>
            <a:r>
              <a:rPr lang="uk-UA" sz="1400" dirty="0" smtClean="0">
                <a:solidFill>
                  <a:prstClr val="black"/>
                </a:solidFill>
              </a:rPr>
              <a:t>З’єднання М-06 і М-05</a:t>
            </a:r>
            <a:endParaRPr lang="uk-UA" sz="1400" dirty="0">
              <a:solidFill>
                <a:prstClr val="black"/>
              </a:solidFill>
            </a:endParaRPr>
          </a:p>
        </p:txBody>
      </p:sp>
      <p:cxnSp>
        <p:nvCxnSpPr>
          <p:cNvPr id="17" name="Прямая со стрелкой 16"/>
          <p:cNvCxnSpPr>
            <a:stCxn id="2" idx="2"/>
          </p:cNvCxnSpPr>
          <p:nvPr/>
        </p:nvCxnSpPr>
        <p:spPr>
          <a:xfrm flipH="1">
            <a:off x="1115616" y="2142506"/>
            <a:ext cx="196104" cy="691515"/>
          </a:xfrm>
          <a:prstGeom prst="straightConnector1">
            <a:avLst/>
          </a:prstGeom>
          <a:ln>
            <a:solidFill>
              <a:srgbClr val="00B00D"/>
            </a:solidFill>
            <a:tailEnd type="stealth" w="med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12" idx="2"/>
          </p:cNvCxnSpPr>
          <p:nvPr/>
        </p:nvCxnSpPr>
        <p:spPr>
          <a:xfrm flipH="1">
            <a:off x="4067944" y="1672494"/>
            <a:ext cx="525537" cy="815769"/>
          </a:xfrm>
          <a:prstGeom prst="straightConnector1">
            <a:avLst/>
          </a:prstGeom>
          <a:ln>
            <a:tailEnd type="stealth" w="med" len="lg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22" name="Скругленный прямоугольник 21"/>
          <p:cNvSpPr/>
          <p:nvPr/>
        </p:nvSpPr>
        <p:spPr>
          <a:xfrm>
            <a:off x="411620" y="3506548"/>
            <a:ext cx="1800200" cy="452690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dirty="0" smtClean="0">
                <a:solidFill>
                  <a:prstClr val="black"/>
                </a:solidFill>
              </a:rPr>
              <a:t>Львів - </a:t>
            </a:r>
            <a:r>
              <a:rPr lang="uk-UA" sz="1400" dirty="0" err="1" smtClean="0">
                <a:solidFill>
                  <a:prstClr val="black"/>
                </a:solidFill>
              </a:rPr>
              <a:t>Краковець</a:t>
            </a:r>
            <a:endParaRPr lang="uk-UA" sz="1400" dirty="0">
              <a:solidFill>
                <a:prstClr val="black"/>
              </a:solidFill>
            </a:endParaRPr>
          </a:p>
        </p:txBody>
      </p:sp>
      <p:cxnSp>
        <p:nvCxnSpPr>
          <p:cNvPr id="24" name="Прямая со стрелкой 23"/>
          <p:cNvCxnSpPr>
            <a:stCxn id="22" idx="0"/>
          </p:cNvCxnSpPr>
          <p:nvPr/>
        </p:nvCxnSpPr>
        <p:spPr>
          <a:xfrm flipH="1" flipV="1">
            <a:off x="827584" y="2709045"/>
            <a:ext cx="484136" cy="797503"/>
          </a:xfrm>
          <a:prstGeom prst="straightConnector1">
            <a:avLst/>
          </a:prstGeom>
          <a:ln>
            <a:tailEnd type="stealth" w="med" len="lg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4931382" y="2766751"/>
            <a:ext cx="2306888" cy="422161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dirty="0" smtClean="0"/>
              <a:t>Ділянка Київ - Біла Церква</a:t>
            </a:r>
            <a:endParaRPr lang="uk-UA" sz="1400" dirty="0"/>
          </a:p>
        </p:txBody>
      </p:sp>
      <p:cxnSp>
        <p:nvCxnSpPr>
          <p:cNvPr id="14" name="Прямая со стрелкой 13"/>
          <p:cNvCxnSpPr>
            <a:stCxn id="13" idx="1"/>
          </p:cNvCxnSpPr>
          <p:nvPr/>
        </p:nvCxnSpPr>
        <p:spPr>
          <a:xfrm flipH="1" flipV="1">
            <a:off x="4139952" y="2709046"/>
            <a:ext cx="791430" cy="268786"/>
          </a:xfrm>
          <a:prstGeom prst="straightConnector1">
            <a:avLst/>
          </a:prstGeom>
          <a:ln>
            <a:tailEnd type="stealth" w="med" len="lg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</p:spTree>
    <p:extLst>
      <p:ext uri="{BB962C8B-B14F-4D97-AF65-F5344CB8AC3E}">
        <p14:creationId xmlns:p14="http://schemas.microsoft.com/office/powerpoint/2010/main" val="360454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75" y="889200"/>
            <a:ext cx="8764851" cy="5968800"/>
          </a:xfrm>
          <a:prstGeom prst="rect">
            <a:avLst/>
          </a:prstGeom>
        </p:spPr>
      </p:pic>
      <p:sp>
        <p:nvSpPr>
          <p:cNvPr id="19" name="TextBox 10"/>
          <p:cNvSpPr txBox="1">
            <a:spLocks noChangeArrowheads="1"/>
          </p:cNvSpPr>
          <p:nvPr/>
        </p:nvSpPr>
        <p:spPr bwMode="auto">
          <a:xfrm>
            <a:off x="0" y="15875"/>
            <a:ext cx="9144000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uk-UA" altLang="uk-UA" sz="2400" b="1" dirty="0" smtClean="0">
                <a:solidFill>
                  <a:srgbClr val="000000"/>
                </a:solidFill>
                <a:latin typeface="Calibri"/>
              </a:rPr>
              <a:t>Результати виконання робіт по Програмі </a:t>
            </a:r>
          </a:p>
          <a:p>
            <a:pPr algn="ctr" eaLnBrk="1" hangingPunct="1"/>
            <a:r>
              <a:rPr lang="uk-UA" altLang="uk-UA" sz="2400" b="1" dirty="0" smtClean="0">
                <a:solidFill>
                  <a:srgbClr val="000000"/>
                </a:solidFill>
                <a:latin typeface="Calibri"/>
              </a:rPr>
              <a:t>за бюджетні кошти протягом 2018-2022</a:t>
            </a:r>
            <a:endParaRPr lang="ru-RU" altLang="uk-UA" sz="2400" b="1" dirty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-8455" y="836712"/>
            <a:ext cx="9160911" cy="9525"/>
          </a:xfrm>
          <a:prstGeom prst="line">
            <a:avLst/>
          </a:prstGeom>
          <a:ln w="88900"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6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C:\Users\1\Desktop\Емблема!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838" y="0"/>
            <a:ext cx="79216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 descr="&amp;Scy;&amp;vcy;&amp;iukcy;&amp;tcy;&amp;lcy;&amp;icy;&amp;ncy;&amp;acy; &amp;vcy;&amp;iukcy;&amp;dcy; &amp;Ucy;&amp;kcy;&amp;rcy;&amp;acy;&amp;vcy;&amp;tcy;&amp;ocy;&amp;dcy;&amp;ocy;&amp;rcy;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677" b="91935" l="9868" r="94079">
                        <a14:foregroundMark x1="35526" y1="48387" x2="35526" y2="48387"/>
                        <a14:foregroundMark x1="55263" y1="41129" x2="55263" y2="41129"/>
                        <a14:foregroundMark x1="63158" y1="65323" x2="63158" y2="65323"/>
                        <a14:foregroundMark x1="82237" y1="84677" x2="82237" y2="846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0241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583" y="4409817"/>
            <a:ext cx="366234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120,9</a:t>
            </a:r>
            <a:r>
              <a:rPr lang="uk-UA" sz="2400" dirty="0" smtClean="0"/>
              <a:t> </a:t>
            </a:r>
            <a:r>
              <a:rPr lang="uk-UA" sz="2000" dirty="0" smtClean="0"/>
              <a:t>млрд. грн. на розвиток</a:t>
            </a:r>
          </a:p>
          <a:p>
            <a:r>
              <a:rPr lang="uk-UA" sz="2000" dirty="0" smtClean="0"/>
              <a:t>Буде відновлено:</a:t>
            </a:r>
          </a:p>
          <a:p>
            <a:r>
              <a:rPr lang="uk-UA" sz="2000" dirty="0" smtClean="0"/>
              <a:t>близько </a:t>
            </a:r>
            <a:r>
              <a:rPr lang="uk-UA" sz="2800" b="1" dirty="0" smtClean="0"/>
              <a:t>6 </a:t>
            </a:r>
            <a:r>
              <a:rPr lang="uk-UA" sz="2000" dirty="0" smtClean="0"/>
              <a:t>тисяч км доріг;</a:t>
            </a:r>
          </a:p>
          <a:p>
            <a:r>
              <a:rPr lang="uk-UA" sz="2000" dirty="0" smtClean="0"/>
              <a:t>більше </a:t>
            </a:r>
            <a:r>
              <a:rPr lang="uk-UA" sz="2800" b="1" dirty="0" smtClean="0"/>
              <a:t>35</a:t>
            </a:r>
            <a:r>
              <a:rPr lang="uk-UA" sz="2000" dirty="0" smtClean="0"/>
              <a:t> тис. </a:t>
            </a:r>
            <a:r>
              <a:rPr lang="uk-UA" sz="2000" dirty="0" err="1" smtClean="0"/>
              <a:t>п.м</a:t>
            </a:r>
            <a:r>
              <a:rPr lang="uk-UA" sz="2000" dirty="0" smtClean="0"/>
              <a:t>. мостів</a:t>
            </a:r>
            <a:endParaRPr lang="uk-UA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9575" y="6473763"/>
            <a:ext cx="3335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#</a:t>
            </a:r>
            <a:r>
              <a:rPr lang="uk-UA" i="1" dirty="0"/>
              <a:t>капітальний ремонт країни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3745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0" y="15875"/>
            <a:ext cx="9144000" cy="788988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 err="1" smtClean="0">
                <a:solidFill>
                  <a:prstClr val="black"/>
                </a:solidFill>
                <a:latin typeface="Calibri"/>
              </a:rPr>
              <a:t>Впровадження</a:t>
            </a:r>
            <a:r>
              <a:rPr lang="ru-RU" sz="22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Calibri"/>
              </a:rPr>
              <a:t>нової</a:t>
            </a:r>
            <a:r>
              <a:rPr lang="ru-RU" sz="22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2200" b="1" dirty="0" err="1" smtClean="0">
                <a:solidFill>
                  <a:prstClr val="black"/>
                </a:solidFill>
                <a:latin typeface="Calibri"/>
              </a:rPr>
              <a:t>системи</a:t>
            </a:r>
            <a:r>
              <a:rPr lang="ru-RU" sz="22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2200" b="1" dirty="0" err="1" smtClean="0">
                <a:solidFill>
                  <a:prstClr val="black"/>
                </a:solidFill>
                <a:latin typeface="Calibri"/>
              </a:rPr>
              <a:t>утримання</a:t>
            </a:r>
            <a:r>
              <a:rPr lang="ru-RU" sz="22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Calibri"/>
              </a:rPr>
              <a:t>автомобільних</a:t>
            </a:r>
            <a:r>
              <a:rPr lang="ru-RU" sz="2200" b="1" dirty="0">
                <a:solidFill>
                  <a:prstClr val="black"/>
                </a:solidFill>
                <a:latin typeface="Calibri"/>
              </a:rPr>
              <a:t> </a:t>
            </a:r>
            <a:endParaRPr lang="ru-RU" sz="2200" b="1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 err="1" smtClean="0">
                <a:solidFill>
                  <a:prstClr val="black"/>
                </a:solidFill>
                <a:latin typeface="Calibri"/>
              </a:rPr>
              <a:t>доріг</a:t>
            </a:r>
            <a:r>
              <a:rPr lang="ru-RU" sz="22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Calibri"/>
              </a:rPr>
              <a:t>загального</a:t>
            </a:r>
            <a:r>
              <a:rPr lang="ru-RU" sz="22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2200" b="1" dirty="0" err="1" smtClean="0">
                <a:solidFill>
                  <a:prstClr val="black"/>
                </a:solidFill>
                <a:latin typeface="Calibri"/>
              </a:rPr>
              <a:t>користування</a:t>
            </a:r>
            <a:r>
              <a:rPr lang="ru-RU" sz="22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2200" b="1" dirty="0" smtClean="0">
                <a:solidFill>
                  <a:prstClr val="black"/>
                </a:solidFill>
                <a:latin typeface="Calibri"/>
              </a:rPr>
              <a:t>державного </a:t>
            </a:r>
            <a:r>
              <a:rPr lang="ru-RU" sz="2200" b="1" dirty="0" err="1" smtClean="0">
                <a:solidFill>
                  <a:prstClr val="black"/>
                </a:solidFill>
                <a:latin typeface="Calibri"/>
              </a:rPr>
              <a:t>значення</a:t>
            </a:r>
            <a:endParaRPr lang="ru-RU" sz="2200" b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-8455" y="836712"/>
            <a:ext cx="9160911" cy="9525"/>
          </a:xfrm>
          <a:prstGeom prst="line">
            <a:avLst/>
          </a:prstGeom>
          <a:noFill/>
          <a:ln w="88900" cap="flat" cmpd="sng" algn="ctr">
            <a:gradFill>
              <a:gsLst>
                <a:gs pos="0">
                  <a:srgbClr val="FFFF00"/>
                </a:gs>
                <a:gs pos="100000">
                  <a:srgbClr val="0F6FC6"/>
                </a:gs>
              </a:gsLst>
              <a:lin ang="16200000" scaled="0"/>
            </a:gradFill>
            <a:prstDash val="solid"/>
          </a:ln>
          <a:effectLst/>
        </p:spPr>
      </p:cxn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534292779"/>
              </p:ext>
            </p:extLst>
          </p:nvPr>
        </p:nvGraphicFramePr>
        <p:xfrm>
          <a:off x="-8456" y="917699"/>
          <a:ext cx="9160911" cy="6011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2774" name="Picture 2" descr="C:\Users\1\Desktop\Емблема!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838" y="0"/>
            <a:ext cx="79216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&amp;Scy;&amp;vcy;&amp;iukcy;&amp;tcy;&amp;lcy;&amp;icy;&amp;ncy;&amp;acy; &amp;vcy;&amp;iukcy;&amp;dcy; &amp;Ucy;&amp;kcy;&amp;rcy;&amp;acy;&amp;vcy;&amp;tcy;&amp;ocy;&amp;dcy;&amp;ocy;&amp;rcy;.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677" b="91935" l="9868" r="94079">
                        <a14:foregroundMark x1="35526" y1="48387" x2="35526" y2="48387"/>
                        <a14:foregroundMark x1="55263" y1="41129" x2="55263" y2="41129"/>
                        <a14:foregroundMark x1="63158" y1="65323" x2="63158" y2="65323"/>
                        <a14:foregroundMark x1="82237" y1="84677" x2="82237" y2="846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0241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82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9895455"/>
              </p:ext>
            </p:extLst>
          </p:nvPr>
        </p:nvGraphicFramePr>
        <p:xfrm>
          <a:off x="374650" y="1124745"/>
          <a:ext cx="8593138" cy="5493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57808" y="0"/>
            <a:ext cx="8028384" cy="908050"/>
          </a:xfrm>
        </p:spPr>
        <p:txBody>
          <a:bodyPr/>
          <a:lstStyle/>
          <a:p>
            <a:r>
              <a:rPr lang="uk-UA" sz="2400" b="1" dirty="0" smtClean="0">
                <a:cs typeface="Times New Roman" pitchFamily="18" charset="0"/>
              </a:rPr>
              <a:t>Порівняння </a:t>
            </a:r>
            <a:r>
              <a:rPr lang="uk-UA" sz="2400" b="1" dirty="0" err="1" smtClean="0">
                <a:cs typeface="Times New Roman" pitchFamily="18" charset="0"/>
              </a:rPr>
              <a:t>мінімальнонеобхідних</a:t>
            </a:r>
            <a:r>
              <a:rPr lang="uk-UA" sz="2400" b="1" dirty="0" smtClean="0">
                <a:cs typeface="Times New Roman" pitchFamily="18" charset="0"/>
              </a:rPr>
              <a:t> витрат на експлуатаційне утримання і передбачених Програмою </a:t>
            </a:r>
          </a:p>
        </p:txBody>
      </p:sp>
      <p:pic>
        <p:nvPicPr>
          <p:cNvPr id="11" name="Picture 2" descr="&amp;Scy;&amp;vcy;&amp;iukcy;&amp;tcy;&amp;lcy;&amp;icy;&amp;ncy;&amp;acy; &amp;vcy;&amp;iukcy;&amp;dcy; &amp;Ucy;&amp;kcy;&amp;rcy;&amp;acy;&amp;vcy;&amp;tcy;&amp;ocy;&amp;dcy;&amp;ocy;&amp;rcy;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69963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Прямая со стрелкой 20"/>
          <p:cNvCxnSpPr/>
          <p:nvPr/>
        </p:nvCxnSpPr>
        <p:spPr>
          <a:xfrm>
            <a:off x="3203848" y="2607538"/>
            <a:ext cx="0" cy="3384376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826213" y="3618670"/>
            <a:ext cx="792088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solidFill>
                  <a:prstClr val="black"/>
                </a:solidFill>
              </a:rPr>
              <a:t>84 %</a:t>
            </a:r>
            <a:endParaRPr lang="uk-UA" sz="1600" b="1" dirty="0">
              <a:solidFill>
                <a:prstClr val="black"/>
              </a:solidFill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2051720" y="3183301"/>
            <a:ext cx="0" cy="28086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633145" y="4005064"/>
            <a:ext cx="792088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solidFill>
                  <a:prstClr val="black"/>
                </a:solidFill>
              </a:rPr>
              <a:t>73%</a:t>
            </a:r>
            <a:endParaRPr lang="uk-UA" sz="1600" b="1" dirty="0">
              <a:solidFill>
                <a:prstClr val="black"/>
              </a:solidFill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1835696" y="3183301"/>
            <a:ext cx="432048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3006233" y="2615839"/>
            <a:ext cx="432048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-8455" y="836712"/>
            <a:ext cx="9160911" cy="9525"/>
          </a:xfrm>
          <a:prstGeom prst="line">
            <a:avLst/>
          </a:prstGeom>
          <a:ln w="88900"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6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 descr="C:\Users\1\Desktop\Емблема!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838" y="0"/>
            <a:ext cx="79216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161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0"/>
          <p:cNvSpPr txBox="1">
            <a:spLocks noChangeArrowheads="1"/>
          </p:cNvSpPr>
          <p:nvPr/>
        </p:nvSpPr>
        <p:spPr bwMode="auto">
          <a:xfrm>
            <a:off x="0" y="15875"/>
            <a:ext cx="9144000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uk-UA" altLang="uk-UA" sz="2000" b="1" dirty="0" smtClean="0">
                <a:solidFill>
                  <a:srgbClr val="000000"/>
                </a:solidFill>
              </a:rPr>
              <a:t>Укравтодор – це стандарти</a:t>
            </a:r>
            <a:endParaRPr lang="ru-RU" altLang="uk-UA" sz="2400" b="1" dirty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-8455" y="836712"/>
            <a:ext cx="9160911" cy="9525"/>
          </a:xfrm>
          <a:prstGeom prst="line">
            <a:avLst/>
          </a:prstGeom>
          <a:ln w="88900"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6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C:\Users\1\Desktop\Емблема!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838" y="0"/>
            <a:ext cx="79216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 descr="&amp;Scy;&amp;vcy;&amp;iukcy;&amp;tcy;&amp;lcy;&amp;icy;&amp;ncy;&amp;acy; &amp;vcy;&amp;iukcy;&amp;dcy; &amp;Ucy;&amp;kcy;&amp;rcy;&amp;acy;&amp;vcy;&amp;tcy;&amp;ocy;&amp;dcy;&amp;ocy;&amp;rcy;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677" b="91935" l="9868" r="94079">
                        <a14:foregroundMark x1="35526" y1="48387" x2="35526" y2="48387"/>
                        <a14:foregroundMark x1="55263" y1="41129" x2="55263" y2="41129"/>
                        <a14:foregroundMark x1="63158" y1="65323" x2="63158" y2="65323"/>
                        <a14:foregroundMark x1="82237" y1="84677" x2="82237" y2="846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0241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7" t="30984" r="33619" b="13143"/>
          <a:stretch/>
        </p:blipFill>
        <p:spPr bwMode="auto">
          <a:xfrm>
            <a:off x="279887" y="1268760"/>
            <a:ext cx="8584226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731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0" y="15875"/>
            <a:ext cx="9144000" cy="788988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prstClr val="black"/>
                </a:solidFill>
                <a:latin typeface="Calibri"/>
              </a:rPr>
              <a:t>Очікувані</a:t>
            </a:r>
            <a:r>
              <a:rPr lang="ru-RU" sz="24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2400" b="1" dirty="0" err="1">
                <a:solidFill>
                  <a:prstClr val="black"/>
                </a:solidFill>
                <a:latin typeface="Calibri"/>
              </a:rPr>
              <a:t>результати</a:t>
            </a:r>
            <a:r>
              <a:rPr lang="ru-RU" sz="24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2400" b="1" dirty="0" err="1" smtClean="0">
                <a:solidFill>
                  <a:prstClr val="black"/>
                </a:solidFill>
                <a:latin typeface="Calibri"/>
              </a:rPr>
              <a:t>виконання</a:t>
            </a:r>
            <a:r>
              <a:rPr lang="ru-RU" sz="24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2400" b="1" dirty="0" err="1" smtClean="0">
                <a:solidFill>
                  <a:prstClr val="black"/>
                </a:solidFill>
                <a:latin typeface="Calibri"/>
              </a:rPr>
              <a:t>Програми</a:t>
            </a:r>
            <a:endParaRPr lang="ru-RU" sz="2400" b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-8455" y="836712"/>
            <a:ext cx="9160911" cy="9525"/>
          </a:xfrm>
          <a:prstGeom prst="line">
            <a:avLst/>
          </a:prstGeom>
          <a:ln w="88900"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6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182" name="Picture 2" descr="C:\Users\1\Desktop\Емблема!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838" y="0"/>
            <a:ext cx="79216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&amp;Scy;&amp;vcy;&amp;iukcy;&amp;tcy;&amp;lcy;&amp;icy;&amp;ncy;&amp;acy; &amp;vcy;&amp;iukcy;&amp;dcy; &amp;Ucy;&amp;kcy;&amp;rcy;&amp;acy;&amp;vcy;&amp;tcy;&amp;ocy;&amp;dcy;&amp;ocy;&amp;rcy;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677" b="91935" l="9868" r="94079">
                        <a14:foregroundMark x1="35526" y1="48387" x2="35526" y2="48387"/>
                        <a14:foregroundMark x1="55263" y1="41129" x2="55263" y2="41129"/>
                        <a14:foregroundMark x1="63158" y1="65323" x2="63158" y2="65323"/>
                        <a14:foregroundMark x1="82237" y1="84677" x2="82237" y2="846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0241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3934" y="2133854"/>
            <a:ext cx="8396133" cy="4823538"/>
          </a:xfrm>
          <a:prstGeom prst="rect">
            <a:avLst/>
          </a:prstGeom>
        </p:spPr>
        <p:txBody>
          <a:bodyPr wrap="square" numCol="3" spcCol="25200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dirty="0">
                <a:solidFill>
                  <a:prstClr val="black"/>
                </a:solidFill>
                <a:latin typeface="Calibri"/>
              </a:rPr>
              <a:t>Поліпшення транспортно-експлуатаційного стану понад </a:t>
            </a:r>
            <a:r>
              <a:rPr lang="uk-UA" sz="1600" dirty="0" smtClean="0">
                <a:solidFill>
                  <a:prstClr val="black"/>
                </a:solidFill>
                <a:latin typeface="Calibri"/>
              </a:rPr>
              <a:t>5,2 </a:t>
            </a:r>
            <a:r>
              <a:rPr lang="uk-UA" sz="1600" dirty="0">
                <a:solidFill>
                  <a:prstClr val="black"/>
                </a:solidFill>
                <a:latin typeface="Calibri"/>
              </a:rPr>
              <a:t>тис. кілометрів автомобільних доріг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dirty="0">
                <a:solidFill>
                  <a:prstClr val="black"/>
                </a:solidFill>
                <a:latin typeface="Calibri"/>
              </a:rPr>
              <a:t>Будівництво і </a:t>
            </a:r>
            <a:r>
              <a:rPr lang="uk-UA" sz="1600" dirty="0" err="1" smtClean="0">
                <a:solidFill>
                  <a:prstClr val="black"/>
                </a:solidFill>
                <a:latin typeface="Calibri"/>
              </a:rPr>
              <a:t>рекон-струкція</a:t>
            </a:r>
            <a:r>
              <a:rPr lang="uk-UA" sz="1600" dirty="0" smtClean="0">
                <a:solidFill>
                  <a:prstClr val="black"/>
                </a:solidFill>
                <a:latin typeface="Calibri"/>
              </a:rPr>
              <a:t> більше 600 </a:t>
            </a:r>
            <a:r>
              <a:rPr lang="uk-UA" sz="1600" dirty="0">
                <a:solidFill>
                  <a:prstClr val="black"/>
                </a:solidFill>
                <a:latin typeface="Calibri"/>
              </a:rPr>
              <a:t>кілометрів автомобільних доріг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dirty="0">
                <a:solidFill>
                  <a:prstClr val="black"/>
                </a:solidFill>
                <a:latin typeface="Calibri"/>
              </a:rPr>
              <a:t>Забезпечення права людини на вільне пересування незалежно від території проживання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dirty="0">
                <a:solidFill>
                  <a:prstClr val="black"/>
                </a:solidFill>
                <a:latin typeface="Calibri"/>
              </a:rPr>
              <a:t>Надходження додаткових коштів від транзитних автомобільних перевезень та розвитку автомобільного </a:t>
            </a:r>
            <a:r>
              <a:rPr lang="uk-UA" sz="1600" dirty="0" smtClean="0">
                <a:solidFill>
                  <a:prstClr val="black"/>
                </a:solidFill>
                <a:latin typeface="Calibri"/>
              </a:rPr>
              <a:t>туризму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err="1">
                <a:solidFill>
                  <a:prstClr val="black"/>
                </a:solidFill>
                <a:latin typeface="Calibri"/>
              </a:rPr>
              <a:t>Забезпечення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1600" dirty="0" err="1">
                <a:solidFill>
                  <a:prstClr val="black"/>
                </a:solidFill>
                <a:latin typeface="Calibri"/>
              </a:rPr>
              <a:t>попиту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 на </a:t>
            </a:r>
            <a:r>
              <a:rPr lang="ru-RU" sz="1600" dirty="0" err="1">
                <a:solidFill>
                  <a:prstClr val="black"/>
                </a:solidFill>
                <a:latin typeface="Calibri"/>
              </a:rPr>
              <a:t>внутрішньому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 ринку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dirty="0" smtClean="0">
                <a:solidFill>
                  <a:prstClr val="black"/>
                </a:solidFill>
                <a:latin typeface="Calibri"/>
              </a:rPr>
              <a:t>Більш </a:t>
            </a:r>
            <a:r>
              <a:rPr lang="uk-UA" sz="1600" dirty="0">
                <a:solidFill>
                  <a:prstClr val="black"/>
                </a:solidFill>
                <a:latin typeface="Calibri"/>
              </a:rPr>
              <a:t>ширше </a:t>
            </a:r>
            <a:r>
              <a:rPr lang="uk-UA" sz="1600" dirty="0" err="1" smtClean="0">
                <a:solidFill>
                  <a:prstClr val="black"/>
                </a:solidFill>
                <a:latin typeface="Calibri"/>
              </a:rPr>
              <a:t>викорис-тання</a:t>
            </a:r>
            <a:r>
              <a:rPr lang="uk-UA" sz="16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uk-UA" sz="1600" dirty="0">
                <a:solidFill>
                  <a:prstClr val="black"/>
                </a:solidFill>
                <a:latin typeface="Calibri"/>
              </a:rPr>
              <a:t>експортного та логістичного потенціалу України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dirty="0">
                <a:solidFill>
                  <a:prstClr val="black"/>
                </a:solidFill>
                <a:latin typeface="Calibri"/>
              </a:rPr>
              <a:t>Стимулювання інвестицій у промислові і сільськогосподарські проекти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dirty="0">
                <a:solidFill>
                  <a:prstClr val="black"/>
                </a:solidFill>
                <a:latin typeface="Calibri"/>
              </a:rPr>
              <a:t>Зниження собівартості перевезення вантажів і пасажирів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dirty="0">
                <a:solidFill>
                  <a:prstClr val="black"/>
                </a:solidFill>
                <a:latin typeface="Calibri"/>
              </a:rPr>
              <a:t>Економія капітальних вкладень в </a:t>
            </a:r>
            <a:r>
              <a:rPr lang="uk-UA" sz="1600" dirty="0" err="1" smtClean="0">
                <a:solidFill>
                  <a:prstClr val="black"/>
                </a:solidFill>
                <a:latin typeface="Calibri"/>
              </a:rPr>
              <a:t>автомо-більний</a:t>
            </a:r>
            <a:r>
              <a:rPr lang="uk-UA" sz="16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uk-UA" sz="1600" dirty="0">
                <a:solidFill>
                  <a:prstClr val="black"/>
                </a:solidFill>
                <a:latin typeface="Calibri"/>
              </a:rPr>
              <a:t>транспорт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dirty="0">
                <a:solidFill>
                  <a:prstClr val="black"/>
                </a:solidFill>
                <a:latin typeface="Calibri"/>
              </a:rPr>
              <a:t>Зниження втрат від ДТП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err="1">
                <a:solidFill>
                  <a:prstClr val="black"/>
                </a:solidFill>
                <a:latin typeface="Calibri"/>
              </a:rPr>
              <a:t>Створення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 умов для </a:t>
            </a:r>
            <a:r>
              <a:rPr lang="ru-RU" sz="1600" dirty="0" err="1">
                <a:solidFill>
                  <a:prstClr val="black"/>
                </a:solidFill>
                <a:latin typeface="Calibri"/>
              </a:rPr>
              <a:t>розвитку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1600" dirty="0" err="1">
                <a:solidFill>
                  <a:prstClr val="black"/>
                </a:solidFill>
                <a:latin typeface="Calibri"/>
              </a:rPr>
              <a:t>автомобільних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1600" dirty="0" err="1">
                <a:solidFill>
                  <a:prstClr val="black"/>
                </a:solidFill>
                <a:latin typeface="Calibri"/>
              </a:rPr>
              <a:t>доріг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 </a:t>
            </a:r>
            <a:endParaRPr lang="ru-RU" sz="1600" dirty="0" smtClean="0">
              <a:solidFill>
                <a:prstClr val="black"/>
              </a:solidFill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600" dirty="0">
              <a:solidFill>
                <a:prstClr val="black"/>
              </a:solidFill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dirty="0" smtClean="0">
                <a:solidFill>
                  <a:prstClr val="black"/>
                </a:solidFill>
                <a:latin typeface="Calibri"/>
              </a:rPr>
              <a:t>Економічний ефект від зменшення негативного впливу на навколишнє середовище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dirty="0" smtClean="0">
                <a:solidFill>
                  <a:prstClr val="black"/>
                </a:solidFill>
                <a:latin typeface="Calibri"/>
              </a:rPr>
              <a:t>Збільшення </a:t>
            </a:r>
            <a:r>
              <a:rPr lang="uk-UA" sz="1600" dirty="0">
                <a:solidFill>
                  <a:prstClr val="black"/>
                </a:solidFill>
                <a:latin typeface="Calibri"/>
              </a:rPr>
              <a:t>дохідної частини бюджетів усіх рівнів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dirty="0">
                <a:solidFill>
                  <a:prstClr val="black"/>
                </a:solidFill>
                <a:latin typeface="Calibri"/>
              </a:rPr>
              <a:t>Посилення контролю за якістю та фінансуванням доріг з боку користувачів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dirty="0">
                <a:solidFill>
                  <a:prstClr val="black"/>
                </a:solidFill>
                <a:latin typeface="Calibri"/>
              </a:rPr>
              <a:t>Зниження суб’єктивного втручання та </a:t>
            </a:r>
            <a:r>
              <a:rPr lang="uk-UA" sz="1600" dirty="0" err="1" smtClean="0">
                <a:solidFill>
                  <a:prstClr val="black"/>
                </a:solidFill>
                <a:latin typeface="Calibri"/>
              </a:rPr>
              <a:t>протек-ціонізму</a:t>
            </a:r>
            <a:r>
              <a:rPr lang="uk-UA" sz="16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uk-UA" sz="1600" dirty="0">
                <a:solidFill>
                  <a:prstClr val="black"/>
                </a:solidFill>
                <a:latin typeface="Calibri"/>
              </a:rPr>
              <a:t>в процес </a:t>
            </a:r>
            <a:r>
              <a:rPr lang="uk-UA" sz="1600" dirty="0" err="1" smtClean="0">
                <a:solidFill>
                  <a:prstClr val="black"/>
                </a:solidFill>
                <a:latin typeface="Calibri"/>
              </a:rPr>
              <a:t>фінан-сування</a:t>
            </a:r>
            <a:r>
              <a:rPr lang="uk-UA" sz="16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uk-UA" sz="1600" dirty="0">
                <a:solidFill>
                  <a:prstClr val="black"/>
                </a:solidFill>
                <a:latin typeface="Calibri"/>
              </a:rPr>
              <a:t>розвитку </a:t>
            </a:r>
            <a:r>
              <a:rPr lang="uk-UA" sz="1600" dirty="0" smtClean="0">
                <a:solidFill>
                  <a:prstClr val="black"/>
                </a:solidFill>
                <a:latin typeface="Calibri"/>
              </a:rPr>
              <a:t>доріг</a:t>
            </a:r>
            <a:endParaRPr lang="uk-UA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5" name="Овал 54"/>
          <p:cNvSpPr/>
          <p:nvPr/>
        </p:nvSpPr>
        <p:spPr>
          <a:xfrm>
            <a:off x="1043608" y="908848"/>
            <a:ext cx="1152000" cy="1152000"/>
          </a:xfrm>
          <a:prstGeom prst="ellipse">
            <a:avLst/>
          </a:prstGeom>
          <a:blipFill rotWithShape="0"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6" name="Овал 55"/>
          <p:cNvSpPr/>
          <p:nvPr/>
        </p:nvSpPr>
        <p:spPr>
          <a:xfrm>
            <a:off x="3996000" y="908848"/>
            <a:ext cx="1152000" cy="1152000"/>
          </a:xfrm>
          <a:prstGeom prst="ellipse">
            <a:avLst/>
          </a:prstGeom>
          <a:blipFill rotWithShape="1">
            <a:blip r:embed="rId6" cstate="print"/>
            <a:stretch>
              <a:fillRect/>
            </a:stretch>
          </a:blipFill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7" name="Овал 56"/>
          <p:cNvSpPr/>
          <p:nvPr/>
        </p:nvSpPr>
        <p:spPr>
          <a:xfrm>
            <a:off x="6804248" y="908848"/>
            <a:ext cx="1152000" cy="1152000"/>
          </a:xfrm>
          <a:prstGeom prst="ellipse">
            <a:avLst/>
          </a:prstGeom>
          <a:blipFill dpi="0" rotWithShape="0">
            <a:blip r:embed="rId7" cstate="print"/>
            <a:srcRect/>
            <a:stretch>
              <a:fillRect l="-1818" t="284" r="1700" b="711"/>
            </a:stretch>
          </a:blipFill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38154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-8455" y="836712"/>
            <a:ext cx="9160911" cy="9525"/>
          </a:xfrm>
          <a:prstGeom prst="line">
            <a:avLst/>
          </a:prstGeom>
          <a:ln w="88900"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6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15875"/>
            <a:ext cx="9144000" cy="788988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prstClr val="black"/>
                </a:solidFill>
                <a:latin typeface="Calibri"/>
              </a:rPr>
              <a:t>Структура Дорожнього фонду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prstClr val="black"/>
                </a:solidFill>
                <a:latin typeface="Calibri"/>
              </a:rPr>
              <a:t>та прогноз надходжень</a:t>
            </a:r>
            <a:endParaRPr lang="uk-UA" sz="3600" b="1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445183624"/>
              </p:ext>
            </p:extLst>
          </p:nvPr>
        </p:nvGraphicFramePr>
        <p:xfrm>
          <a:off x="71500" y="846237"/>
          <a:ext cx="9001000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2" name="Picture 2" descr="C:\Users\1\Desktop\Емблема!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838" y="0"/>
            <a:ext cx="79216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&amp;Scy;&amp;vcy;&amp;iukcy;&amp;tcy;&amp;lcy;&amp;icy;&amp;ncy;&amp;acy; &amp;vcy;&amp;iukcy;&amp;dcy; &amp;Ucy;&amp;kcy;&amp;rcy;&amp;acy;&amp;vcy;&amp;tcy;&amp;ocy;&amp;dcy;&amp;ocy;&amp;rcy;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677" b="91935" l="9868" r="94079">
                        <a14:foregroundMark x1="35526" y1="48387" x2="35526" y2="48387"/>
                        <a14:foregroundMark x1="55263" y1="41129" x2="55263" y2="41129"/>
                        <a14:foregroundMark x1="63158" y1="65323" x2="63158" y2="65323"/>
                        <a14:foregroundMark x1="82237" y1="84677" x2="82237" y2="846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0241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837070622"/>
              </p:ext>
            </p:extLst>
          </p:nvPr>
        </p:nvGraphicFramePr>
        <p:xfrm>
          <a:off x="0" y="4293096"/>
          <a:ext cx="5220072" cy="2564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4824" name="TextBox 5"/>
          <p:cNvSpPr txBox="1">
            <a:spLocks noChangeArrowheads="1"/>
          </p:cNvSpPr>
          <p:nvPr/>
        </p:nvSpPr>
        <p:spPr bwMode="auto">
          <a:xfrm>
            <a:off x="293680" y="5830477"/>
            <a:ext cx="6534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uk-UA" altLang="uk-UA" sz="1400" dirty="0" smtClean="0">
                <a:solidFill>
                  <a:prstClr val="black"/>
                </a:solidFill>
                <a:latin typeface="Arial" charset="0"/>
              </a:rPr>
              <a:t>50%</a:t>
            </a:r>
          </a:p>
        </p:txBody>
      </p:sp>
      <p:sp>
        <p:nvSpPr>
          <p:cNvPr id="34825" name="TextBox 11"/>
          <p:cNvSpPr txBox="1">
            <a:spLocks noChangeArrowheads="1"/>
          </p:cNvSpPr>
          <p:nvPr/>
        </p:nvSpPr>
        <p:spPr bwMode="auto">
          <a:xfrm>
            <a:off x="1292445" y="5528415"/>
            <a:ext cx="6534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uk-UA" altLang="uk-UA" sz="1400" dirty="0" smtClean="0">
                <a:solidFill>
                  <a:prstClr val="black"/>
                </a:solidFill>
                <a:latin typeface="Arial" charset="0"/>
              </a:rPr>
              <a:t>75%</a:t>
            </a:r>
          </a:p>
        </p:txBody>
      </p:sp>
      <p:sp>
        <p:nvSpPr>
          <p:cNvPr id="34826" name="TextBox 12"/>
          <p:cNvSpPr txBox="1">
            <a:spLocks noChangeArrowheads="1"/>
          </p:cNvSpPr>
          <p:nvPr/>
        </p:nvSpPr>
        <p:spPr bwMode="auto">
          <a:xfrm>
            <a:off x="2290322" y="5190912"/>
            <a:ext cx="6534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uk-UA" altLang="uk-UA" sz="1400" dirty="0" smtClean="0">
                <a:solidFill>
                  <a:prstClr val="black"/>
                </a:solidFill>
                <a:latin typeface="Arial" charset="0"/>
              </a:rPr>
              <a:t>100%</a:t>
            </a:r>
          </a:p>
        </p:txBody>
      </p:sp>
      <p:sp>
        <p:nvSpPr>
          <p:cNvPr id="34827" name="TextBox 13"/>
          <p:cNvSpPr txBox="1">
            <a:spLocks noChangeArrowheads="1"/>
          </p:cNvSpPr>
          <p:nvPr/>
        </p:nvSpPr>
        <p:spPr bwMode="auto">
          <a:xfrm>
            <a:off x="3264567" y="5190912"/>
            <a:ext cx="6534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uk-UA" altLang="uk-UA" sz="1400" dirty="0" smtClean="0">
                <a:solidFill>
                  <a:prstClr val="black"/>
                </a:solidFill>
                <a:latin typeface="Arial" charset="0"/>
              </a:rPr>
              <a:t>100%</a:t>
            </a:r>
          </a:p>
        </p:txBody>
      </p:sp>
      <p:sp>
        <p:nvSpPr>
          <p:cNvPr id="15" name="TextBox 13"/>
          <p:cNvSpPr txBox="1">
            <a:spLocks noChangeArrowheads="1"/>
          </p:cNvSpPr>
          <p:nvPr/>
        </p:nvSpPr>
        <p:spPr bwMode="auto">
          <a:xfrm>
            <a:off x="4263077" y="5190912"/>
            <a:ext cx="6534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uk-UA" altLang="uk-UA" sz="1400" dirty="0" smtClean="0">
                <a:solidFill>
                  <a:prstClr val="black"/>
                </a:solidFill>
                <a:latin typeface="Arial" charset="0"/>
              </a:rPr>
              <a:t>100%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417541615"/>
              </p:ext>
            </p:extLst>
          </p:nvPr>
        </p:nvGraphicFramePr>
        <p:xfrm>
          <a:off x="4499992" y="4149080"/>
          <a:ext cx="5400600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408829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1115616" y="-459432"/>
            <a:ext cx="8028384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uk-UA" sz="2400" b="1" dirty="0" smtClean="0">
              <a:solidFill>
                <a:prstClr val="black"/>
              </a:solidFill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603947"/>
              </p:ext>
            </p:extLst>
          </p:nvPr>
        </p:nvGraphicFramePr>
        <p:xfrm>
          <a:off x="107506" y="1526460"/>
          <a:ext cx="8928989" cy="46634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824213"/>
                <a:gridCol w="952241"/>
                <a:gridCol w="1030507"/>
                <a:gridCol w="1030507"/>
                <a:gridCol w="1030507"/>
                <a:gridCol w="1030507"/>
                <a:gridCol w="1030507"/>
              </a:tblGrid>
              <a:tr h="295192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uk-UA" sz="1600" u="none" strike="noStrike" dirty="0">
                          <a:effectLst/>
                        </a:rPr>
                        <a:t>2018</a:t>
                      </a:r>
                      <a:endParaRPr lang="uk-UA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uk-UA" sz="1600" u="none" strike="noStrike" dirty="0">
                          <a:effectLst/>
                        </a:rPr>
                        <a:t>2019</a:t>
                      </a:r>
                      <a:endParaRPr lang="uk-UA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uk-UA" sz="1600" u="none" strike="noStrike" dirty="0">
                          <a:effectLst/>
                        </a:rPr>
                        <a:t>2020</a:t>
                      </a:r>
                      <a:endParaRPr lang="uk-UA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uk-UA" sz="1600" u="none" strike="noStrike" dirty="0">
                          <a:effectLst/>
                        </a:rPr>
                        <a:t>2021</a:t>
                      </a:r>
                      <a:endParaRPr lang="uk-UA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uk-UA" sz="1600" u="none" strike="noStrike" dirty="0">
                          <a:effectLst/>
                        </a:rPr>
                        <a:t>2022</a:t>
                      </a:r>
                      <a:endParaRPr lang="uk-UA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uk-UA" sz="1600" u="none" strike="noStrike" dirty="0">
                          <a:effectLst/>
                        </a:rPr>
                        <a:t>Разом</a:t>
                      </a:r>
                      <a:endParaRPr lang="uk-UA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56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600" b="1" u="none" strike="noStrike" dirty="0" smtClean="0">
                          <a:effectLst/>
                        </a:rPr>
                        <a:t>Загальний</a:t>
                      </a:r>
                      <a:r>
                        <a:rPr lang="ru-RU" sz="1600" b="1" u="none" strike="noStrike" baseline="0" dirty="0" smtClean="0">
                          <a:effectLst/>
                        </a:rPr>
                        <a:t> обсяг  надходжень  </a:t>
                      </a:r>
                      <a:r>
                        <a:rPr lang="ru-RU" sz="1600" b="1" u="none" strike="noStrike" baseline="0" dirty="0" err="1" smtClean="0">
                          <a:effectLst/>
                        </a:rPr>
                        <a:t>Дорожнього</a:t>
                      </a:r>
                      <a:r>
                        <a:rPr lang="ru-RU" sz="1600" b="1" u="none" strike="noStrike" baseline="0" dirty="0" smtClean="0">
                          <a:effectLst/>
                        </a:rPr>
                        <a:t> фонду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uk-UA" sz="1600" b="1" u="none" strike="noStrike" dirty="0" smtClean="0">
                          <a:effectLst/>
                        </a:rPr>
                        <a:t>32 596,1</a:t>
                      </a:r>
                      <a:endParaRPr lang="uk-UA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uk-UA" sz="1600" b="1" u="none" strike="noStrike" dirty="0" smtClean="0">
                          <a:effectLst/>
                        </a:rPr>
                        <a:t>51 178,0</a:t>
                      </a:r>
                      <a:endParaRPr lang="uk-UA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uk-UA" sz="1600" b="1" u="none" strike="noStrike" dirty="0" smtClean="0">
                          <a:effectLst/>
                        </a:rPr>
                        <a:t>69 798,2</a:t>
                      </a:r>
                      <a:endParaRPr lang="uk-UA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uk-UA" sz="1600" b="1" u="none" strike="noStrike" dirty="0" smtClean="0">
                          <a:effectLst/>
                        </a:rPr>
                        <a:t>69 798,2</a:t>
                      </a:r>
                      <a:endParaRPr lang="uk-UA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uk-UA" sz="1600" b="1" u="none" strike="noStrike" dirty="0" smtClean="0">
                          <a:effectLst/>
                        </a:rPr>
                        <a:t>69 798,2</a:t>
                      </a:r>
                      <a:endParaRPr lang="uk-UA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uk-UA" sz="1600" b="1" u="none" strike="noStrike" dirty="0" smtClean="0">
                          <a:effectLst/>
                        </a:rPr>
                        <a:t>293 168,7</a:t>
                      </a:r>
                      <a:endParaRPr lang="uk-UA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4491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600" u="none" strike="noStrike" dirty="0" smtClean="0">
                          <a:effectLst/>
                        </a:rPr>
                        <a:t>1. Дороги державного значення (60</a:t>
                      </a:r>
                      <a:r>
                        <a:rPr lang="ru-RU" sz="1600" u="none" strike="noStrike" dirty="0">
                          <a:effectLst/>
                        </a:rPr>
                        <a:t>% від загального </a:t>
                      </a:r>
                      <a:r>
                        <a:rPr lang="ru-RU" sz="1600" u="none" strike="noStrike" dirty="0" err="1">
                          <a:effectLst/>
                        </a:rPr>
                        <a:t>обсягу</a:t>
                      </a:r>
                      <a:r>
                        <a:rPr lang="ru-RU" sz="1600" u="none" strike="noStrike" dirty="0">
                          <a:effectLst/>
                        </a:rPr>
                        <a:t> </a:t>
                      </a:r>
                      <a:r>
                        <a:rPr lang="ru-RU" sz="1600" u="none" strike="noStrike" dirty="0" err="1" smtClean="0">
                          <a:effectLst/>
                        </a:rPr>
                        <a:t>надходжень</a:t>
                      </a:r>
                      <a:r>
                        <a:rPr lang="ru-RU" sz="1600" u="none" strike="noStrike" dirty="0" smtClean="0">
                          <a:effectLst/>
                        </a:rPr>
                        <a:t> </a:t>
                      </a:r>
                      <a:r>
                        <a:rPr lang="ru-RU" sz="1600" u="none" strike="noStrike" dirty="0" err="1" smtClean="0">
                          <a:effectLst/>
                        </a:rPr>
                        <a:t>Дорожнього</a:t>
                      </a:r>
                      <a:r>
                        <a:rPr lang="ru-RU" sz="1600" u="none" strike="noStrike" dirty="0" smtClean="0">
                          <a:effectLst/>
                        </a:rPr>
                        <a:t> фонду</a:t>
                      </a:r>
                      <a:r>
                        <a:rPr lang="ru-RU" sz="1600" u="none" strike="noStrike" dirty="0">
                          <a:effectLst/>
                        </a:rPr>
                        <a:t>), у тому числі: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uk-UA" sz="1600" u="none" strike="noStrike" kern="1200" dirty="0" smtClean="0">
                          <a:effectLst/>
                        </a:rPr>
                        <a:t>19 557,6</a:t>
                      </a:r>
                      <a:endParaRPr lang="uk-UA" sz="1600" b="1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uk-UA" sz="1600" u="none" strike="noStrike" kern="1200" dirty="0" smtClean="0">
                          <a:effectLst/>
                        </a:rPr>
                        <a:t>30 706,8</a:t>
                      </a:r>
                      <a:endParaRPr lang="uk-UA" sz="1600" b="1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uk-UA" sz="1600" u="none" strike="noStrike" kern="1200" dirty="0" smtClean="0">
                          <a:effectLst/>
                        </a:rPr>
                        <a:t>41 878,9</a:t>
                      </a:r>
                      <a:endParaRPr lang="uk-UA" sz="1600" b="1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uk-UA" sz="1600" u="none" strike="noStrike" kern="1200" dirty="0" smtClean="0">
                          <a:effectLst/>
                        </a:rPr>
                        <a:t>41 878,9</a:t>
                      </a:r>
                      <a:endParaRPr lang="uk-UA" sz="1600" b="1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uk-UA" sz="1600" u="none" strike="noStrike" kern="1200" dirty="0" smtClean="0">
                          <a:effectLst/>
                        </a:rPr>
                        <a:t>41</a:t>
                      </a:r>
                      <a:r>
                        <a:rPr lang="uk-UA" sz="1600" u="none" strike="noStrike" kern="1200" baseline="0" dirty="0" smtClean="0">
                          <a:effectLst/>
                        </a:rPr>
                        <a:t> 878,9</a:t>
                      </a:r>
                      <a:endParaRPr lang="uk-UA" sz="1600" b="1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uk-UA" sz="1600" u="none" strike="noStrike" kern="1200" dirty="0" smtClean="0">
                          <a:effectLst/>
                        </a:rPr>
                        <a:t>167 754,4</a:t>
                      </a:r>
                      <a:endParaRPr lang="uk-UA" sz="1600" b="1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723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400" i="1" u="none" strike="noStrike" dirty="0" smtClean="0">
                          <a:effectLst/>
                        </a:rPr>
                        <a:t>- </a:t>
                      </a:r>
                      <a:r>
                        <a:rPr lang="ru-RU" sz="1400" i="1" u="none" strike="noStrike" dirty="0">
                          <a:effectLst/>
                        </a:rPr>
                        <a:t>Виконання боргових </a:t>
                      </a:r>
                      <a:r>
                        <a:rPr lang="ru-RU" sz="1400" i="1" u="none" strike="noStrike" dirty="0" smtClean="0">
                          <a:effectLst/>
                        </a:rPr>
                        <a:t>зобов’язань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uk-UA" sz="1400" i="1" u="none" strike="noStrike" kern="1200" dirty="0" smtClean="0">
                          <a:effectLst/>
                        </a:rPr>
                        <a:t>5 960,0</a:t>
                      </a:r>
                      <a:endParaRPr lang="uk-UA" sz="1400" i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uk-UA" sz="1400" i="1" u="none" strike="noStrike" kern="1200" dirty="0" smtClean="0">
                          <a:effectLst/>
                        </a:rPr>
                        <a:t>8 146,7</a:t>
                      </a:r>
                      <a:endParaRPr lang="uk-UA" sz="1400" i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uk-UA" sz="1400" i="1" u="none" strike="noStrike" kern="1200" dirty="0" smtClean="0">
                          <a:effectLst/>
                        </a:rPr>
                        <a:t>6 046,7</a:t>
                      </a:r>
                      <a:endParaRPr lang="uk-UA" sz="1400" i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uk-UA" sz="1400" i="1" u="none" strike="noStrike" kern="1200" dirty="0" smtClean="0">
                          <a:effectLst/>
                        </a:rPr>
                        <a:t>6 327,0</a:t>
                      </a:r>
                      <a:endParaRPr lang="uk-UA" sz="1400" i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uk-UA" sz="1400" i="1" u="none" strike="noStrike" kern="1200" dirty="0" smtClean="0">
                          <a:effectLst/>
                        </a:rPr>
                        <a:t>6 959,1</a:t>
                      </a:r>
                      <a:endParaRPr lang="uk-UA" sz="1400" i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uk-UA" sz="1400" i="1" u="none" strike="noStrike" kern="1200" dirty="0" smtClean="0">
                          <a:effectLst/>
                        </a:rPr>
                        <a:t>33 439,5</a:t>
                      </a:r>
                      <a:endParaRPr lang="uk-UA" sz="1400" i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67723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u="none" strike="noStrike" dirty="0" smtClean="0">
                          <a:effectLst/>
                        </a:rPr>
                        <a:t>- Розвиток і утримання мережі автомобільних доріг загального користування</a:t>
                      </a:r>
                      <a:endParaRPr lang="ru-RU" sz="1400" b="1" i="1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uk-UA" sz="1600" b="1" i="1" u="none" strike="noStrike" kern="1200" dirty="0" smtClean="0">
                          <a:effectLst/>
                        </a:rPr>
                        <a:t>13 597,6</a:t>
                      </a:r>
                      <a:endParaRPr lang="uk-UA" sz="1600" b="1" i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uk-UA" sz="1600" b="1" i="1" u="none" strike="noStrike" kern="1200" dirty="0" smtClean="0">
                          <a:effectLst/>
                        </a:rPr>
                        <a:t>22 560,1</a:t>
                      </a:r>
                      <a:endParaRPr lang="uk-UA" sz="1600" b="1" i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uk-UA" sz="1600" b="1" i="1" u="none" strike="noStrike" kern="1200" dirty="0" smtClean="0">
                          <a:effectLst/>
                        </a:rPr>
                        <a:t>35</a:t>
                      </a:r>
                      <a:r>
                        <a:rPr lang="uk-UA" sz="1600" b="1" i="1" u="none" strike="noStrike" kern="1200" baseline="0" dirty="0" smtClean="0">
                          <a:effectLst/>
                        </a:rPr>
                        <a:t> 832,2</a:t>
                      </a:r>
                      <a:endParaRPr lang="uk-UA" sz="1600" b="1" i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uk-UA" sz="1600" b="1" i="1" u="none" strike="noStrike" kern="1200" dirty="0" smtClean="0">
                          <a:effectLst/>
                        </a:rPr>
                        <a:t>35 551,9</a:t>
                      </a:r>
                      <a:endParaRPr lang="uk-UA" sz="1600" b="1" i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uk-UA" sz="1600" b="1" i="1" u="none" strike="noStrike" kern="1200" dirty="0" smtClean="0">
                          <a:effectLst/>
                        </a:rPr>
                        <a:t>34 919,8</a:t>
                      </a:r>
                      <a:endParaRPr lang="uk-UA" sz="1600" b="1" i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uk-UA" sz="1600" b="1" i="1" u="none" strike="noStrike" kern="1200" dirty="0" smtClean="0">
                          <a:effectLst/>
                        </a:rPr>
                        <a:t>142 461,6</a:t>
                      </a:r>
                      <a:endParaRPr lang="uk-UA" sz="1600" b="1" i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452320" y="1196752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>
                <a:solidFill>
                  <a:prstClr val="black"/>
                </a:solidFill>
              </a:rPr>
              <a:t> </a:t>
            </a:r>
            <a:r>
              <a:rPr lang="uk-UA" sz="1400" b="1" dirty="0" err="1" smtClean="0">
                <a:solidFill>
                  <a:prstClr val="black"/>
                </a:solidFill>
              </a:rPr>
              <a:t>млн.грн</a:t>
            </a:r>
            <a:endParaRPr lang="uk-UA" sz="1400" b="1" dirty="0">
              <a:solidFill>
                <a:prstClr val="black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557808" y="-40084"/>
            <a:ext cx="8028384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>
                <a:solidFill>
                  <a:prstClr val="black"/>
                </a:solidFill>
                <a:cs typeface="Times New Roman" pitchFamily="18" charset="0"/>
              </a:rPr>
              <a:t>Структура </a:t>
            </a:r>
            <a:r>
              <a:rPr lang="ru-RU" sz="2800" b="1" dirty="0" err="1" smtClean="0">
                <a:solidFill>
                  <a:prstClr val="black"/>
                </a:solidFill>
                <a:cs typeface="Times New Roman" pitchFamily="18" charset="0"/>
              </a:rPr>
              <a:t>доходів</a:t>
            </a:r>
            <a:r>
              <a:rPr lang="ru-RU" sz="2800" b="1" dirty="0" smtClean="0">
                <a:solidFill>
                  <a:prstClr val="black"/>
                </a:solidFill>
                <a:cs typeface="Times New Roman" pitchFamily="18" charset="0"/>
              </a:rPr>
              <a:t> і </a:t>
            </a:r>
            <a:r>
              <a:rPr lang="ru-RU" sz="2800" b="1" dirty="0" err="1" smtClean="0">
                <a:solidFill>
                  <a:prstClr val="black"/>
                </a:solidFill>
                <a:cs typeface="Times New Roman" pitchFamily="18" charset="0"/>
              </a:rPr>
              <a:t>витрат</a:t>
            </a:r>
            <a:r>
              <a:rPr lang="ru-RU" sz="2800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prstClr val="black"/>
                </a:solidFill>
                <a:cs typeface="Times New Roman" pitchFamily="18" charset="0"/>
              </a:rPr>
              <a:t>Дорожнього</a:t>
            </a:r>
            <a:r>
              <a:rPr lang="ru-RU" sz="2800" b="1" dirty="0" smtClean="0">
                <a:solidFill>
                  <a:prstClr val="black"/>
                </a:solidFill>
                <a:cs typeface="Times New Roman" pitchFamily="18" charset="0"/>
              </a:rPr>
              <a:t> Фонду (дороги державного </a:t>
            </a:r>
            <a:r>
              <a:rPr lang="ru-RU" sz="2800" b="1" dirty="0" err="1" smtClean="0">
                <a:solidFill>
                  <a:prstClr val="black"/>
                </a:solidFill>
                <a:cs typeface="Times New Roman" pitchFamily="18" charset="0"/>
              </a:rPr>
              <a:t>значення</a:t>
            </a:r>
            <a:r>
              <a:rPr lang="ru-RU" sz="2800" b="1" dirty="0" smtClean="0">
                <a:solidFill>
                  <a:prstClr val="black"/>
                </a:solidFill>
                <a:cs typeface="Times New Roman" pitchFamily="18" charset="0"/>
              </a:rPr>
              <a:t>)</a:t>
            </a:r>
            <a:endParaRPr lang="uk-UA" sz="2800" b="1" dirty="0" smtClean="0">
              <a:solidFill>
                <a:prstClr val="black"/>
              </a:solidFill>
              <a:cs typeface="Times New Roman" pitchFamily="18" charset="0"/>
            </a:endParaRPr>
          </a:p>
        </p:txBody>
      </p:sp>
      <p:pic>
        <p:nvPicPr>
          <p:cNvPr id="10" name="Picture 2" descr="&amp;Scy;&amp;vcy;&amp;iukcy;&amp;tcy;&amp;lcy;&amp;icy;&amp;ncy;&amp;acy; &amp;vcy;&amp;iukcy;&amp;dcy; &amp;Ucy;&amp;kcy;&amp;rcy;&amp;acy;&amp;vcy;&amp;tcy;&amp;ocy;&amp;dcy;&amp;ocy;&amp;rcy;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69963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-8455" y="836712"/>
            <a:ext cx="9160911" cy="9525"/>
          </a:xfrm>
          <a:prstGeom prst="line">
            <a:avLst/>
          </a:prstGeom>
          <a:ln w="88900"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6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C:\Users\1\Desktop\Емблема!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838" y="0"/>
            <a:ext cx="79216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14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Box 25"/>
          <p:cNvSpPr txBox="1">
            <a:spLocks noChangeArrowheads="1"/>
          </p:cNvSpPr>
          <p:nvPr/>
        </p:nvSpPr>
        <p:spPr bwMode="auto">
          <a:xfrm>
            <a:off x="0" y="15875"/>
            <a:ext cx="9144000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uk-UA" sz="3200" b="1" dirty="0" err="1" smtClean="0">
                <a:solidFill>
                  <a:srgbClr val="000000"/>
                </a:solidFill>
                <a:latin typeface="Calibri"/>
              </a:rPr>
              <a:t>Програма</a:t>
            </a:r>
            <a:r>
              <a:rPr lang="ru-RU" altLang="uk-UA" sz="3200" b="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ru-RU" altLang="uk-UA" sz="3200" b="1" dirty="0" err="1" smtClean="0">
                <a:solidFill>
                  <a:srgbClr val="000000"/>
                </a:solidFill>
                <a:latin typeface="Calibri"/>
              </a:rPr>
              <a:t>розвитку</a:t>
            </a:r>
            <a:r>
              <a:rPr lang="ru-RU" altLang="uk-UA" sz="3200" b="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ru-RU" altLang="uk-UA" sz="3200" b="1" dirty="0" err="1" smtClean="0">
                <a:solidFill>
                  <a:srgbClr val="000000"/>
                </a:solidFill>
                <a:latin typeface="Calibri"/>
              </a:rPr>
              <a:t>автомобільних</a:t>
            </a:r>
            <a:r>
              <a:rPr lang="ru-RU" altLang="uk-UA" sz="3200" b="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ru-RU" altLang="uk-UA" sz="3200" b="1" dirty="0" err="1" smtClean="0">
                <a:solidFill>
                  <a:srgbClr val="000000"/>
                </a:solidFill>
                <a:latin typeface="Calibri"/>
              </a:rPr>
              <a:t>доріг</a:t>
            </a:r>
            <a:endParaRPr lang="ru-RU" altLang="uk-UA" sz="3200" b="1" dirty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-8455" y="836712"/>
            <a:ext cx="9160911" cy="9525"/>
          </a:xfrm>
          <a:prstGeom prst="line">
            <a:avLst/>
          </a:prstGeom>
          <a:noFill/>
          <a:ln w="88900" cap="flat" cmpd="sng" algn="ctr">
            <a:gradFill>
              <a:gsLst>
                <a:gs pos="0">
                  <a:srgbClr val="FFFF00"/>
                </a:gs>
                <a:gs pos="100000">
                  <a:srgbClr val="0F6FC6"/>
                </a:gs>
              </a:gsLst>
              <a:lin ang="16200000" scaled="0"/>
            </a:gradFill>
            <a:prstDash val="solid"/>
          </a:ln>
          <a:effectLst/>
        </p:spPr>
      </p:cxnSp>
      <p:pic>
        <p:nvPicPr>
          <p:cNvPr id="45062" name="Picture 2" descr="C:\Users\1\Desktop\Емблема!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838" y="0"/>
            <a:ext cx="79216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&amp;Scy;&amp;vcy;&amp;iukcy;&amp;tcy;&amp;lcy;&amp;icy;&amp;ncy;&amp;acy; &amp;vcy;&amp;iukcy;&amp;dcy; &amp;Ucy;&amp;kcy;&amp;rcy;&amp;acy;&amp;vcy;&amp;tcy;&amp;ocy;&amp;dcy;&amp;ocy;&amp;rcy;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677" b="91935" l="9868" r="94079">
                        <a14:foregroundMark x1="35526" y1="48387" x2="35526" y2="48387"/>
                        <a14:foregroundMark x1="55263" y1="41129" x2="55263" y2="41129"/>
                        <a14:foregroundMark x1="63158" y1="65323" x2="63158" y2="65323"/>
                        <a14:foregroundMark x1="82237" y1="84677" x2="82237" y2="846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0241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1072861"/>
            <a:ext cx="76328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dirty="0">
                <a:solidFill>
                  <a:prstClr val="black"/>
                </a:solidFill>
              </a:rPr>
              <a:t>Метою Програми </a:t>
            </a:r>
            <a:r>
              <a:rPr lang="uk-UA" sz="2000" dirty="0"/>
              <a:t>є визначення пріоритетів відновлення та розвитку автомобільних доріг загального користування державного значення для інтеграції їх до європейської транспортної системи та підвищення на них рівня безпеки руху, швидкості, комфортності та економічності перевезень. </a:t>
            </a:r>
            <a:endParaRPr lang="uk-UA" sz="2000" dirty="0">
              <a:solidFill>
                <a:prstClr val="black"/>
              </a:solidFill>
            </a:endParaRPr>
          </a:p>
        </p:txBody>
      </p:sp>
      <p:pic>
        <p:nvPicPr>
          <p:cNvPr id="8" name="Picture 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&amp;kcy;&amp;rcy;&amp;iecy;&amp;scy;&amp;tcy;&amp;icy;&amp;kcy; &amp;gcy;&amp;acy;&amp;lcy;&amp;ocy;&amp;chcy;&amp;kcy;&amp;acy; &amp;pcy;&amp;ncy;&amp;gcy;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55" y="1030649"/>
            <a:ext cx="1407862" cy="140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4778" y="3643554"/>
            <a:ext cx="3983206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dirty="0" smtClean="0">
                <a:solidFill>
                  <a:prstClr val="black"/>
                </a:solidFill>
              </a:rPr>
              <a:t>обмеженість фінансових ресурсів на розвиток та утримання автомобільних доріг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3020988"/>
            <a:ext cx="432048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dirty="0" smtClean="0">
                <a:solidFill>
                  <a:sysClr val="windowText" lastClr="000000"/>
                </a:solidFill>
              </a:rPr>
              <a:t>Збереження </a:t>
            </a:r>
            <a:r>
              <a:rPr lang="uk-UA" dirty="0">
                <a:solidFill>
                  <a:sysClr val="windowText" lastClr="000000"/>
                </a:solidFill>
              </a:rPr>
              <a:t>існуючої ситуації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4778" y="4570618"/>
            <a:ext cx="3983206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dirty="0">
                <a:solidFill>
                  <a:prstClr val="black"/>
                </a:solidFill>
              </a:rPr>
              <a:t>неритмічне </a:t>
            </a:r>
            <a:r>
              <a:rPr lang="uk-UA" dirty="0" smtClean="0">
                <a:solidFill>
                  <a:prstClr val="black"/>
                </a:solidFill>
              </a:rPr>
              <a:t>фінансування </a:t>
            </a:r>
            <a:endParaRPr lang="uk-UA" dirty="0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4778" y="4939950"/>
            <a:ext cx="3983206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dirty="0">
                <a:solidFill>
                  <a:prstClr val="black"/>
                </a:solidFill>
              </a:rPr>
              <a:t>хаотичне планування виконання робіт на об'єктах дорожнього </a:t>
            </a:r>
            <a:r>
              <a:rPr lang="uk-UA" dirty="0" smtClean="0">
                <a:solidFill>
                  <a:prstClr val="black"/>
                </a:solidFill>
              </a:rPr>
              <a:t>будівництва</a:t>
            </a:r>
            <a:endParaRPr lang="uk-UA" dirty="0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4778" y="5586281"/>
            <a:ext cx="3983206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dirty="0">
                <a:solidFill>
                  <a:prstClr val="black"/>
                </a:solidFill>
              </a:rPr>
              <a:t>високий рівень </a:t>
            </a:r>
            <a:r>
              <a:rPr lang="uk-UA" dirty="0" smtClean="0">
                <a:solidFill>
                  <a:prstClr val="black"/>
                </a:solidFill>
              </a:rPr>
              <a:t>суб'єктивізму </a:t>
            </a:r>
            <a:endParaRPr lang="uk-UA" dirty="0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4778" y="5955613"/>
            <a:ext cx="3983206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dirty="0">
                <a:solidFill>
                  <a:prstClr val="black"/>
                </a:solidFill>
              </a:rPr>
              <a:t>відсутність об'єктивної інформації щодо стану автомобільних доріг</a:t>
            </a:r>
          </a:p>
        </p:txBody>
      </p:sp>
      <p:cxnSp>
        <p:nvCxnSpPr>
          <p:cNvPr id="13" name="Соединительная линия уступом 12"/>
          <p:cNvCxnSpPr>
            <a:endCxn id="4" idx="1"/>
          </p:cNvCxnSpPr>
          <p:nvPr/>
        </p:nvCxnSpPr>
        <p:spPr>
          <a:xfrm rot="16200000" flipH="1">
            <a:off x="-9300" y="3651141"/>
            <a:ext cx="714898" cy="193258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Соединительная линия уступом 17"/>
          <p:cNvCxnSpPr>
            <a:endCxn id="6" idx="1"/>
          </p:cNvCxnSpPr>
          <p:nvPr/>
        </p:nvCxnSpPr>
        <p:spPr>
          <a:xfrm rot="16200000" flipH="1">
            <a:off x="-334333" y="3976172"/>
            <a:ext cx="1364963" cy="19326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Соединительная линия уступом 20"/>
          <p:cNvCxnSpPr>
            <a:endCxn id="9" idx="1"/>
          </p:cNvCxnSpPr>
          <p:nvPr/>
        </p:nvCxnSpPr>
        <p:spPr>
          <a:xfrm rot="16200000" flipH="1">
            <a:off x="-588249" y="4230088"/>
            <a:ext cx="1872795" cy="19326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Соединительная линия уступом 23"/>
          <p:cNvCxnSpPr>
            <a:endCxn id="10" idx="1"/>
          </p:cNvCxnSpPr>
          <p:nvPr/>
        </p:nvCxnSpPr>
        <p:spPr>
          <a:xfrm rot="16200000" flipH="1">
            <a:off x="-842165" y="4484004"/>
            <a:ext cx="2380626" cy="193259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Соединительная линия уступом 26"/>
          <p:cNvCxnSpPr>
            <a:endCxn id="11" idx="1"/>
          </p:cNvCxnSpPr>
          <p:nvPr/>
        </p:nvCxnSpPr>
        <p:spPr>
          <a:xfrm rot="16200000" flipH="1">
            <a:off x="-1096081" y="4737920"/>
            <a:ext cx="2888458" cy="193259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4917658" y="3643554"/>
            <a:ext cx="398320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dirty="0">
                <a:solidFill>
                  <a:prstClr val="black"/>
                </a:solidFill>
              </a:rPr>
              <a:t>фінансування чітко визначених завдань та заходів</a:t>
            </a:r>
            <a:endParaRPr lang="uk-UA" dirty="0" smtClean="0">
              <a:solidFill>
                <a:prstClr val="black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580384" y="3020988"/>
            <a:ext cx="432048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dirty="0" smtClean="0">
                <a:solidFill>
                  <a:sysClr val="windowText" lastClr="000000"/>
                </a:solidFill>
              </a:rPr>
              <a:t>Оптимальний варіант</a:t>
            </a:r>
            <a:endParaRPr lang="uk-UA" dirty="0">
              <a:solidFill>
                <a:sysClr val="windowText" lastClr="00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17658" y="4570618"/>
            <a:ext cx="3983206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dirty="0" smtClean="0">
                <a:solidFill>
                  <a:prstClr val="black"/>
                </a:solidFill>
              </a:rPr>
              <a:t>розвиток </a:t>
            </a:r>
            <a:r>
              <a:rPr lang="uk-UA" dirty="0">
                <a:solidFill>
                  <a:prstClr val="black"/>
                </a:solidFill>
              </a:rPr>
              <a:t>автомобільних доріг за рахунок </a:t>
            </a:r>
            <a:r>
              <a:rPr lang="uk-UA" dirty="0" smtClean="0">
                <a:solidFill>
                  <a:prstClr val="black"/>
                </a:solidFill>
              </a:rPr>
              <a:t>бюджетних, </a:t>
            </a:r>
            <a:r>
              <a:rPr lang="uk-UA" dirty="0">
                <a:solidFill>
                  <a:prstClr val="black"/>
                </a:solidFill>
              </a:rPr>
              <a:t>кредитних коштів та коштів концесіонерів</a:t>
            </a:r>
          </a:p>
        </p:txBody>
      </p:sp>
      <p:cxnSp>
        <p:nvCxnSpPr>
          <p:cNvPr id="36" name="Соединительная линия уступом 35"/>
          <p:cNvCxnSpPr>
            <a:endCxn id="30" idx="1"/>
          </p:cNvCxnSpPr>
          <p:nvPr/>
        </p:nvCxnSpPr>
        <p:spPr>
          <a:xfrm rot="16200000" flipH="1">
            <a:off x="4532830" y="3581891"/>
            <a:ext cx="576399" cy="193258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Соединительная линия уступом 36"/>
          <p:cNvCxnSpPr>
            <a:endCxn id="32" idx="1"/>
          </p:cNvCxnSpPr>
          <p:nvPr/>
        </p:nvCxnSpPr>
        <p:spPr>
          <a:xfrm rot="16200000" flipH="1">
            <a:off x="4000047" y="4114671"/>
            <a:ext cx="1641963" cy="19326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332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0" y="15875"/>
            <a:ext cx="9144000" cy="788988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 smtClean="0">
                <a:solidFill>
                  <a:prstClr val="black"/>
                </a:solidFill>
                <a:latin typeface="Calibri"/>
              </a:rPr>
              <a:t>Збереження</a:t>
            </a:r>
            <a:r>
              <a:rPr lang="ru-RU" sz="20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Calibri"/>
              </a:rPr>
              <a:t>та </a:t>
            </a:r>
            <a:r>
              <a:rPr lang="ru-RU" sz="2000" b="1" dirty="0" err="1">
                <a:solidFill>
                  <a:prstClr val="black"/>
                </a:solidFill>
                <a:latin typeface="Calibri"/>
              </a:rPr>
              <a:t>забезпечення</a:t>
            </a:r>
            <a:r>
              <a:rPr lang="ru-RU" sz="20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Calibri"/>
              </a:rPr>
              <a:t>ефективного</a:t>
            </a:r>
            <a:r>
              <a:rPr lang="ru-RU" sz="20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Calibri"/>
              </a:rPr>
              <a:t>функціонування</a:t>
            </a:r>
            <a:r>
              <a:rPr lang="ru-RU" sz="2000" b="1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>
                <a:solidFill>
                  <a:prstClr val="black"/>
                </a:solidFill>
                <a:latin typeface="Calibri"/>
              </a:rPr>
              <a:t>автомобільних</a:t>
            </a:r>
            <a:r>
              <a:rPr lang="ru-RU" sz="20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Calibri"/>
              </a:rPr>
              <a:t>доріг</a:t>
            </a:r>
            <a:r>
              <a:rPr lang="ru-RU" sz="20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Calibri"/>
              </a:rPr>
              <a:t>загального</a:t>
            </a:r>
            <a:r>
              <a:rPr lang="ru-RU" sz="20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2000" b="1" dirty="0" err="1" smtClean="0">
                <a:solidFill>
                  <a:prstClr val="black"/>
                </a:solidFill>
                <a:latin typeface="Calibri"/>
              </a:rPr>
              <a:t>користування</a:t>
            </a:r>
            <a:r>
              <a:rPr lang="ru-RU" sz="2000" b="1" dirty="0" smtClean="0">
                <a:solidFill>
                  <a:prstClr val="black"/>
                </a:solidFill>
                <a:latin typeface="Calibri"/>
              </a:rPr>
              <a:t> державного </a:t>
            </a:r>
            <a:r>
              <a:rPr lang="ru-RU" sz="2000" b="1" dirty="0" err="1" smtClean="0">
                <a:solidFill>
                  <a:prstClr val="black"/>
                </a:solidFill>
                <a:latin typeface="Calibri"/>
              </a:rPr>
              <a:t>значення</a:t>
            </a:r>
            <a:endParaRPr lang="ru-RU" sz="2000" b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-8455" y="836712"/>
            <a:ext cx="9160911" cy="9525"/>
          </a:xfrm>
          <a:prstGeom prst="line">
            <a:avLst/>
          </a:prstGeom>
          <a:noFill/>
          <a:ln w="88900" cap="flat" cmpd="sng" algn="ctr">
            <a:gradFill>
              <a:gsLst>
                <a:gs pos="0">
                  <a:srgbClr val="FFFF00"/>
                </a:gs>
                <a:gs pos="100000">
                  <a:srgbClr val="0F6FC6"/>
                </a:gs>
              </a:gsLst>
              <a:lin ang="16200000" scaled="0"/>
            </a:gradFill>
            <a:prstDash val="solid"/>
          </a:ln>
          <a:effectLst/>
        </p:spPr>
      </p:cxnSp>
      <p:pic>
        <p:nvPicPr>
          <p:cNvPr id="27653" name="Picture 2" descr="C:\Users\1\Desktop\Емблема!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838" y="0"/>
            <a:ext cx="79216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&amp;Scy;&amp;vcy;&amp;iukcy;&amp;tcy;&amp;lcy;&amp;icy;&amp;ncy;&amp;acy; &amp;vcy;&amp;iukcy;&amp;dcy; &amp;Ucy;&amp;kcy;&amp;rcy;&amp;acy;&amp;vcy;&amp;tcy;&amp;ocy;&amp;dcy;&amp;ocy;&amp;rcy;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677" b="91935" l="9868" r="94079">
                        <a14:foregroundMark x1="35526" y1="48387" x2="35526" y2="48387"/>
                        <a14:foregroundMark x1="55263" y1="41129" x2="55263" y2="41129"/>
                        <a14:foregroundMark x1="63158" y1="65323" x2="63158" y2="65323"/>
                        <a14:foregroundMark x1="82237" y1="84677" x2="82237" y2="846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70241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06255" y="1196752"/>
            <a:ext cx="63314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u="sng" dirty="0" smtClean="0">
                <a:solidFill>
                  <a:prstClr val="black"/>
                </a:solidFill>
              </a:rPr>
              <a:t>МАРШРУТНИЙ ПРИНЦИП</a:t>
            </a:r>
            <a:endParaRPr lang="uk-UA" sz="3200" u="sng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4737338"/>
            <a:ext cx="2952328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000" dirty="0" smtClean="0">
                <a:solidFill>
                  <a:prstClr val="black"/>
                </a:solidFill>
              </a:rPr>
              <a:t>Нове будівництво та реконструкція</a:t>
            </a:r>
            <a:endParaRPr lang="uk-UA" sz="2000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52120" y="4737338"/>
            <a:ext cx="2952328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000" dirty="0" smtClean="0">
                <a:solidFill>
                  <a:prstClr val="black"/>
                </a:solidFill>
              </a:rPr>
              <a:t>Ремонти та </a:t>
            </a:r>
          </a:p>
          <a:p>
            <a:pPr algn="ctr"/>
            <a:r>
              <a:rPr lang="uk-UA" sz="2000" dirty="0" smtClean="0">
                <a:solidFill>
                  <a:prstClr val="black"/>
                </a:solidFill>
              </a:rPr>
              <a:t>утримання</a:t>
            </a:r>
            <a:endParaRPr lang="uk-UA" sz="20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6033482"/>
            <a:ext cx="2952328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000" dirty="0" smtClean="0">
                <a:solidFill>
                  <a:prstClr val="white"/>
                </a:solidFill>
              </a:rPr>
              <a:t>За рахунок концесійних проектів та коштів МФО</a:t>
            </a:r>
            <a:endParaRPr lang="uk-UA" sz="2000" dirty="0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52120" y="6033482"/>
            <a:ext cx="2952328" cy="70788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000" dirty="0" smtClean="0">
                <a:solidFill>
                  <a:sysClr val="windowText" lastClr="000000"/>
                </a:solidFill>
              </a:rPr>
              <a:t>За рахунок державних коштів</a:t>
            </a:r>
            <a:endParaRPr lang="uk-UA" sz="2000" dirty="0">
              <a:solidFill>
                <a:sysClr val="windowText" lastClr="000000"/>
              </a:solidFill>
            </a:endParaRPr>
          </a:p>
        </p:txBody>
      </p:sp>
      <p:cxnSp>
        <p:nvCxnSpPr>
          <p:cNvPr id="17" name="Соединительная линия уступом 16"/>
          <p:cNvCxnSpPr>
            <a:stCxn id="3" idx="2"/>
            <a:endCxn id="6" idx="3"/>
          </p:cNvCxnSpPr>
          <p:nvPr/>
        </p:nvCxnSpPr>
        <p:spPr>
          <a:xfrm rot="5400000">
            <a:off x="2377064" y="2896344"/>
            <a:ext cx="3309754" cy="108012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Соединительная линия уступом 22"/>
          <p:cNvCxnSpPr>
            <a:stCxn id="3" idx="2"/>
            <a:endCxn id="12" idx="1"/>
          </p:cNvCxnSpPr>
          <p:nvPr/>
        </p:nvCxnSpPr>
        <p:spPr>
          <a:xfrm rot="16200000" flipH="1">
            <a:off x="3457183" y="2896344"/>
            <a:ext cx="3309754" cy="1080119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51520" y="2073042"/>
            <a:ext cx="8640960" cy="21698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uk-UA" sz="2000" i="1" dirty="0" smtClean="0">
                <a:solidFill>
                  <a:prstClr val="black"/>
                </a:solidFill>
              </a:rPr>
              <a:t>належне транспортне сполучення між обласними центрами</a:t>
            </a:r>
            <a:r>
              <a:rPr lang="en-US" sz="2000" i="1" dirty="0" smtClean="0">
                <a:solidFill>
                  <a:prstClr val="black"/>
                </a:solidFill>
              </a:rPr>
              <a:t> </a:t>
            </a:r>
            <a:r>
              <a:rPr lang="uk-UA" sz="2000" i="1" dirty="0" smtClean="0">
                <a:solidFill>
                  <a:prstClr val="black"/>
                </a:solidFill>
              </a:rPr>
              <a:t>за напрямками міжнародних транспортних коридорів;</a:t>
            </a:r>
          </a:p>
          <a:p>
            <a:pPr algn="ctr">
              <a:spcBef>
                <a:spcPts val="600"/>
              </a:spcBef>
            </a:pPr>
            <a:r>
              <a:rPr lang="uk-UA" sz="2000" i="1" dirty="0" smtClean="0">
                <a:solidFill>
                  <a:prstClr val="black"/>
                </a:solidFill>
              </a:rPr>
              <a:t>національні транспортні коридори, що забезпечують рух товарів та робочої сили між великими містами, промисловими регіонам</a:t>
            </a:r>
            <a:r>
              <a:rPr lang="ru-RU" sz="2000" i="1" dirty="0" smtClean="0">
                <a:solidFill>
                  <a:prstClr val="black"/>
                </a:solidFill>
              </a:rPr>
              <a:t>и;</a:t>
            </a:r>
            <a:endParaRPr lang="ru-RU" sz="2000" i="1" dirty="0">
              <a:solidFill>
                <a:prstClr val="black"/>
              </a:solidFill>
            </a:endParaRPr>
          </a:p>
          <a:p>
            <a:pPr algn="ctr">
              <a:spcBef>
                <a:spcPts val="600"/>
              </a:spcBef>
            </a:pPr>
            <a:r>
              <a:rPr lang="ru-RU" sz="2000" i="1" dirty="0" err="1" smtClean="0">
                <a:solidFill>
                  <a:prstClr val="black"/>
                </a:solidFill>
              </a:rPr>
              <a:t>під’їзди</a:t>
            </a:r>
            <a:r>
              <a:rPr lang="ru-RU" sz="2000" i="1" dirty="0" smtClean="0">
                <a:solidFill>
                  <a:prstClr val="black"/>
                </a:solidFill>
              </a:rPr>
              <a:t> </a:t>
            </a:r>
            <a:r>
              <a:rPr lang="ru-RU" sz="2000" i="1" dirty="0">
                <a:solidFill>
                  <a:prstClr val="black"/>
                </a:solidFill>
              </a:rPr>
              <a:t>до АЕС, ТЕЦ, </a:t>
            </a:r>
            <a:r>
              <a:rPr lang="ru-RU" sz="2000" i="1" dirty="0" err="1">
                <a:solidFill>
                  <a:prstClr val="black"/>
                </a:solidFill>
              </a:rPr>
              <a:t>аеро</a:t>
            </a:r>
            <a:r>
              <a:rPr lang="ru-RU" sz="2000" i="1" dirty="0">
                <a:solidFill>
                  <a:prstClr val="black"/>
                </a:solidFill>
              </a:rPr>
              <a:t>- та </a:t>
            </a:r>
            <a:r>
              <a:rPr lang="uk-UA" sz="2000" i="1" dirty="0" smtClean="0">
                <a:solidFill>
                  <a:prstClr val="black"/>
                </a:solidFill>
              </a:rPr>
              <a:t>морських</a:t>
            </a:r>
            <a:r>
              <a:rPr lang="ru-RU" sz="2000" i="1" dirty="0" smtClean="0">
                <a:solidFill>
                  <a:prstClr val="black"/>
                </a:solidFill>
              </a:rPr>
              <a:t> </a:t>
            </a:r>
            <a:r>
              <a:rPr lang="ru-RU" sz="2000" i="1" dirty="0" err="1">
                <a:solidFill>
                  <a:prstClr val="black"/>
                </a:solidFill>
              </a:rPr>
              <a:t>портів</a:t>
            </a:r>
            <a:r>
              <a:rPr lang="ru-RU" sz="2000" i="1" dirty="0">
                <a:solidFill>
                  <a:prstClr val="black"/>
                </a:solidFill>
              </a:rPr>
              <a:t>, </a:t>
            </a:r>
            <a:r>
              <a:rPr lang="ru-RU" sz="2000" i="1" dirty="0" err="1">
                <a:solidFill>
                  <a:prstClr val="black"/>
                </a:solidFill>
              </a:rPr>
              <a:t>військових</a:t>
            </a:r>
            <a:r>
              <a:rPr lang="ru-RU" sz="2000" i="1" dirty="0">
                <a:solidFill>
                  <a:prstClr val="black"/>
                </a:solidFill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</a:rPr>
              <a:t>баз;</a:t>
            </a:r>
          </a:p>
          <a:p>
            <a:pPr algn="ctr">
              <a:spcBef>
                <a:spcPts val="600"/>
              </a:spcBef>
            </a:pPr>
            <a:r>
              <a:rPr lang="uk-UA" sz="2000" i="1" dirty="0" smtClean="0">
                <a:solidFill>
                  <a:prstClr val="black"/>
                </a:solidFill>
              </a:rPr>
              <a:t>основні </a:t>
            </a:r>
            <a:r>
              <a:rPr lang="uk-UA" sz="2000" i="1" dirty="0">
                <a:solidFill>
                  <a:prstClr val="black"/>
                </a:solidFill>
              </a:rPr>
              <a:t>туристичні маршрути</a:t>
            </a:r>
          </a:p>
        </p:txBody>
      </p:sp>
      <p:sp>
        <p:nvSpPr>
          <p:cNvPr id="21" name="Штриховая стрелка вправо 20"/>
          <p:cNvSpPr/>
          <p:nvPr/>
        </p:nvSpPr>
        <p:spPr>
          <a:xfrm rot="5400000">
            <a:off x="1714194" y="5296399"/>
            <a:ext cx="603042" cy="846734"/>
          </a:xfrm>
          <a:prstGeom prst="strip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prstClr val="white"/>
              </a:solidFill>
            </a:endParaRPr>
          </a:p>
        </p:txBody>
      </p:sp>
      <p:sp>
        <p:nvSpPr>
          <p:cNvPr id="28" name="Штриховая стрелка вправо 27"/>
          <p:cNvSpPr/>
          <p:nvPr/>
        </p:nvSpPr>
        <p:spPr>
          <a:xfrm rot="5400000">
            <a:off x="6826762" y="5296399"/>
            <a:ext cx="603042" cy="846734"/>
          </a:xfrm>
          <a:prstGeom prst="strip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99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-8455" y="836712"/>
            <a:ext cx="9160911" cy="9525"/>
          </a:xfrm>
          <a:prstGeom prst="line">
            <a:avLst/>
          </a:prstGeom>
          <a:ln w="88900"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6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0" name="TextBox 10"/>
          <p:cNvSpPr txBox="1">
            <a:spLocks noChangeArrowheads="1"/>
          </p:cNvSpPr>
          <p:nvPr/>
        </p:nvSpPr>
        <p:spPr bwMode="auto">
          <a:xfrm>
            <a:off x="0" y="15875"/>
            <a:ext cx="9144000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uk-UA" sz="2400" b="1">
                <a:solidFill>
                  <a:srgbClr val="000000"/>
                </a:solidFill>
                <a:latin typeface="Arial Black" pitchFamily="34" charset="0"/>
              </a:rPr>
              <a:t>Нове будівництво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79845526"/>
              </p:ext>
            </p:extLst>
          </p:nvPr>
        </p:nvGraphicFramePr>
        <p:xfrm>
          <a:off x="-8456" y="1052736"/>
          <a:ext cx="9152456" cy="48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2" descr="&amp;Scy;&amp;vcy;&amp;iukcy;&amp;tcy;&amp;lcy;&amp;icy;&amp;ncy;&amp;acy; &amp;vcy;&amp;iukcy;&amp;dcy; &amp;Ucy;&amp;kcy;&amp;rcy;&amp;acy;&amp;vcy;&amp;tcy;&amp;ocy;&amp;dcy;&amp;ocy;&amp;rcy;.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677" b="91935" l="9868" r="94079">
                        <a14:foregroundMark x1="35526" y1="48387" x2="35526" y2="48387"/>
                        <a14:foregroundMark x1="55263" y1="41129" x2="55263" y2="41129"/>
                        <a14:foregroundMark x1="63158" y1="65323" x2="63158" y2="65323"/>
                        <a14:foregroundMark x1="82237" y1="84677" x2="82237" y2="846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0241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1\Desktop\Емблема!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838" y="0"/>
            <a:ext cx="79216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913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-8455" y="836712"/>
            <a:ext cx="9160911" cy="9525"/>
          </a:xfrm>
          <a:prstGeom prst="line">
            <a:avLst/>
          </a:prstGeom>
          <a:ln w="88900"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6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24" name="TextBox 10"/>
          <p:cNvSpPr txBox="1">
            <a:spLocks noChangeArrowheads="1"/>
          </p:cNvSpPr>
          <p:nvPr/>
        </p:nvSpPr>
        <p:spPr bwMode="auto">
          <a:xfrm>
            <a:off x="0" y="15875"/>
            <a:ext cx="9144000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uk-UA" sz="2400" b="1">
                <a:solidFill>
                  <a:srgbClr val="000000"/>
                </a:solidFill>
                <a:latin typeface="Arial Black" pitchFamily="34" charset="0"/>
              </a:rPr>
              <a:t>Розвиток дорожньої інфраструктури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812007920"/>
              </p:ext>
            </p:extLst>
          </p:nvPr>
        </p:nvGraphicFramePr>
        <p:xfrm>
          <a:off x="0" y="1080120"/>
          <a:ext cx="9152456" cy="5517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2" descr="&amp;Scy;&amp;vcy;&amp;iukcy;&amp;tcy;&amp;lcy;&amp;icy;&amp;ncy;&amp;acy; &amp;vcy;&amp;iukcy;&amp;dcy; &amp;Ucy;&amp;kcy;&amp;rcy;&amp;acy;&amp;vcy;&amp;tcy;&amp;ocy;&amp;dcy;&amp;ocy;&amp;rcy;.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677" b="91935" l="9868" r="94079">
                        <a14:foregroundMark x1="35526" y1="48387" x2="35526" y2="48387"/>
                        <a14:foregroundMark x1="55263" y1="41129" x2="55263" y2="41129"/>
                        <a14:foregroundMark x1="63158" y1="65323" x2="63158" y2="65323"/>
                        <a14:foregroundMark x1="82237" y1="84677" x2="82237" y2="846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0241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1\Desktop\Емблема!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838" y="0"/>
            <a:ext cx="79216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308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-8455" y="836712"/>
            <a:ext cx="9160911" cy="9525"/>
          </a:xfrm>
          <a:prstGeom prst="line">
            <a:avLst/>
          </a:prstGeom>
          <a:ln w="88900"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6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48" name="TextBox 10"/>
          <p:cNvSpPr txBox="1">
            <a:spLocks noChangeArrowheads="1"/>
          </p:cNvSpPr>
          <p:nvPr/>
        </p:nvSpPr>
        <p:spPr bwMode="auto">
          <a:xfrm>
            <a:off x="0" y="15875"/>
            <a:ext cx="9144000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uk-UA" sz="2400" b="1">
                <a:solidFill>
                  <a:srgbClr val="000000"/>
                </a:solidFill>
                <a:latin typeface="Arial Black" pitchFamily="34" charset="0"/>
              </a:rPr>
              <a:t>Будівництво мостів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888711653"/>
              </p:ext>
            </p:extLst>
          </p:nvPr>
        </p:nvGraphicFramePr>
        <p:xfrm>
          <a:off x="0" y="1174440"/>
          <a:ext cx="9152456" cy="450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2" descr="&amp;Scy;&amp;vcy;&amp;iukcy;&amp;tcy;&amp;lcy;&amp;icy;&amp;ncy;&amp;acy; &amp;vcy;&amp;iukcy;&amp;dcy; &amp;Ucy;&amp;kcy;&amp;rcy;&amp;acy;&amp;vcy;&amp;tcy;&amp;ocy;&amp;dcy;&amp;ocy;&amp;rcy;.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677" b="91935" l="9868" r="94079">
                        <a14:foregroundMark x1="35526" y1="48387" x2="35526" y2="48387"/>
                        <a14:foregroundMark x1="55263" y1="41129" x2="55263" y2="41129"/>
                        <a14:foregroundMark x1="63158" y1="65323" x2="63158" y2="65323"/>
                        <a14:foregroundMark x1="82237" y1="84677" x2="82237" y2="846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0241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1\Desktop\Емблема!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838" y="0"/>
            <a:ext cx="79216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91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0"/>
          <p:cNvSpPr txBox="1">
            <a:spLocks noChangeArrowheads="1"/>
          </p:cNvSpPr>
          <p:nvPr/>
        </p:nvSpPr>
        <p:spPr bwMode="auto">
          <a:xfrm>
            <a:off x="0" y="15875"/>
            <a:ext cx="9144000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uk-UA" altLang="uk-UA" sz="2400" b="1" dirty="0" smtClean="0">
                <a:solidFill>
                  <a:srgbClr val="000000"/>
                </a:solidFill>
                <a:latin typeface="Calibri"/>
              </a:rPr>
              <a:t>Запровадження нового підходу </a:t>
            </a:r>
          </a:p>
          <a:p>
            <a:pPr algn="ctr" eaLnBrk="1" hangingPunct="1"/>
            <a:r>
              <a:rPr lang="uk-UA" altLang="uk-UA" sz="2400" b="1" dirty="0" smtClean="0">
                <a:solidFill>
                  <a:srgbClr val="000000"/>
                </a:solidFill>
                <a:latin typeface="Calibri"/>
              </a:rPr>
              <a:t>до класифікації робіт</a:t>
            </a:r>
            <a:endParaRPr lang="ru-RU" altLang="uk-UA" sz="2400" b="1" dirty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-8455" y="836712"/>
            <a:ext cx="9160911" cy="9525"/>
          </a:xfrm>
          <a:prstGeom prst="line">
            <a:avLst/>
          </a:prstGeom>
          <a:ln w="88900"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6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C:\Users\1\Desktop\Емблема!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838" y="0"/>
            <a:ext cx="79216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 descr="&amp;Scy;&amp;vcy;&amp;iukcy;&amp;tcy;&amp;lcy;&amp;icy;&amp;ncy;&amp;acy; &amp;vcy;&amp;iukcy;&amp;dcy; &amp;Ucy;&amp;kcy;&amp;rcy;&amp;acy;&amp;vcy;&amp;tcy;&amp;ocy;&amp;dcy;&amp;ocy;&amp;rcy;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677" b="91935" l="9868" r="94079">
                        <a14:foregroundMark x1="35526" y1="48387" x2="35526" y2="48387"/>
                        <a14:foregroundMark x1="55263" y1="41129" x2="55263" y2="41129"/>
                        <a14:foregroundMark x1="63158" y1="65323" x2="63158" y2="65323"/>
                        <a14:foregroundMark x1="82237" y1="84677" x2="82237" y2="846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0241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99792" y="1052736"/>
            <a:ext cx="3744416" cy="715089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solidFill>
                  <a:prstClr val="white"/>
                </a:solidFill>
              </a:rPr>
              <a:t>Новий класифікатор робіт на проведення ремонту</a:t>
            </a:r>
            <a:endParaRPr lang="uk-UA" dirty="0">
              <a:solidFill>
                <a:prstClr val="white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065256"/>
              </p:ext>
            </p:extLst>
          </p:nvPr>
        </p:nvGraphicFramePr>
        <p:xfrm>
          <a:off x="323528" y="2276872"/>
          <a:ext cx="4104456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КАПІТАЛЬНИЙ РЕМОНТ</a:t>
                      </a:r>
                      <a:endParaRPr lang="uk-U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uk-UA" dirty="0" smtClean="0"/>
                        <a:t>комплексне виконання робіт по всіх елементах і штучних спорудах автомобільної дороги;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uk-UA" dirty="0" smtClean="0"/>
                        <a:t>підсилення дорожнього одягу;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uk-UA" dirty="0" smtClean="0"/>
                        <a:t>зміцнення дорожньої</a:t>
                      </a:r>
                      <a:r>
                        <a:rPr lang="uk-UA" baseline="0" dirty="0" smtClean="0"/>
                        <a:t> конструкції</a:t>
                      </a:r>
                      <a:endParaRPr lang="uk-UA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393619"/>
              </p:ext>
            </p:extLst>
          </p:nvPr>
        </p:nvGraphicFramePr>
        <p:xfrm>
          <a:off x="4672038" y="2279412"/>
          <a:ext cx="4104456" cy="1828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04456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ysClr val="windowText" lastClr="000000"/>
                          </a:solidFill>
                        </a:rPr>
                        <a:t>ПОТОЧНИЙ РЕМОНТ</a:t>
                      </a:r>
                      <a:endParaRPr lang="uk-UA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498336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uk-UA" dirty="0" smtClean="0">
                          <a:solidFill>
                            <a:sysClr val="windowText" lastClr="000000"/>
                          </a:solidFill>
                        </a:rPr>
                        <a:t>влаштування</a:t>
                      </a:r>
                      <a:r>
                        <a:rPr lang="uk-UA" baseline="0" dirty="0" smtClean="0">
                          <a:solidFill>
                            <a:sysClr val="windowText" lastClr="000000"/>
                          </a:solidFill>
                        </a:rPr>
                        <a:t> шарів зносу дорожнього покриття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uk-UA" baseline="0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endParaRPr lang="uk-UA" baseline="0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endParaRPr lang="uk-UA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Соединительная линия уступом 6"/>
          <p:cNvCxnSpPr/>
          <p:nvPr/>
        </p:nvCxnSpPr>
        <p:spPr>
          <a:xfrm rot="5400000">
            <a:off x="3111343" y="924226"/>
            <a:ext cx="509047" cy="2196244"/>
          </a:xfrm>
          <a:prstGeom prst="bentConnector3">
            <a:avLst/>
          </a:prstGeom>
          <a:ln>
            <a:tailEnd type="stealt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Соединительная линия уступом 12"/>
          <p:cNvCxnSpPr/>
          <p:nvPr/>
        </p:nvCxnSpPr>
        <p:spPr>
          <a:xfrm rot="16200000" flipH="1">
            <a:off x="5544329" y="947485"/>
            <a:ext cx="511587" cy="2152266"/>
          </a:xfrm>
          <a:prstGeom prst="bentConnector3">
            <a:avLst>
              <a:gd name="adj1" fmla="val 50000"/>
            </a:avLst>
          </a:prstGeom>
          <a:ln>
            <a:tailEnd type="stealt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Правая фигурная скобка 11"/>
          <p:cNvSpPr/>
          <p:nvPr/>
        </p:nvSpPr>
        <p:spPr>
          <a:xfrm rot="5400000">
            <a:off x="4427984" y="-10062"/>
            <a:ext cx="288032" cy="8750331"/>
          </a:xfrm>
          <a:prstGeom prst="rightBrace">
            <a:avLst>
              <a:gd name="adj1" fmla="val 57937"/>
              <a:gd name="adj2" fmla="val 93432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87625" y="4725144"/>
            <a:ext cx="79563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uk-UA" dirty="0" smtClean="0">
                <a:solidFill>
                  <a:prstClr val="black"/>
                </a:solidFill>
              </a:rPr>
              <a:t>Виконання з 2019 в основному робіт з капітального ремонту</a:t>
            </a:r>
          </a:p>
          <a:p>
            <a:pPr>
              <a:spcAft>
                <a:spcPts val="1200"/>
              </a:spcAft>
            </a:pPr>
            <a:r>
              <a:rPr lang="uk-UA" dirty="0" smtClean="0">
                <a:solidFill>
                  <a:prstClr val="black"/>
                </a:solidFill>
              </a:rPr>
              <a:t>Необхідності розроблення проектної документації на цілий ряд об’єктів та її експертизи державними експертними організаціями</a:t>
            </a:r>
          </a:p>
          <a:p>
            <a:pPr>
              <a:spcAft>
                <a:spcPts val="1200"/>
              </a:spcAft>
            </a:pPr>
            <a:r>
              <a:rPr lang="uk-UA" dirty="0" smtClean="0">
                <a:solidFill>
                  <a:prstClr val="black"/>
                </a:solidFill>
              </a:rPr>
              <a:t>Підвищення якості робіт</a:t>
            </a:r>
          </a:p>
          <a:p>
            <a:pPr>
              <a:spcAft>
                <a:spcPts val="1200"/>
              </a:spcAft>
            </a:pPr>
            <a:r>
              <a:rPr lang="uk-UA" dirty="0" smtClean="0">
                <a:solidFill>
                  <a:prstClr val="black"/>
                </a:solidFill>
              </a:rPr>
              <a:t>Збільшення гарантійних термінів виконання робіт</a:t>
            </a:r>
            <a:endParaRPr lang="uk-UA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1520" y="4077072"/>
            <a:ext cx="13003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i="1" dirty="0" smtClean="0">
                <a:solidFill>
                  <a:prstClr val="black"/>
                </a:solidFill>
              </a:rPr>
              <a:t>це призведе до</a:t>
            </a:r>
            <a:endParaRPr lang="uk-UA" sz="1200" i="1" dirty="0">
              <a:solidFill>
                <a:prstClr val="black"/>
              </a:solidFill>
            </a:endParaRPr>
          </a:p>
        </p:txBody>
      </p:sp>
      <p:sp>
        <p:nvSpPr>
          <p:cNvPr id="27" name="Штриховая стрелка вправо 26"/>
          <p:cNvSpPr/>
          <p:nvPr/>
        </p:nvSpPr>
        <p:spPr>
          <a:xfrm>
            <a:off x="759116" y="4792503"/>
            <a:ext cx="504596" cy="220673"/>
          </a:xfrm>
          <a:prstGeom prst="striped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>
              <a:solidFill>
                <a:prstClr val="black"/>
              </a:solidFill>
            </a:endParaRPr>
          </a:p>
        </p:txBody>
      </p:sp>
      <p:sp>
        <p:nvSpPr>
          <p:cNvPr id="28" name="Штриховая стрелка вправо 27"/>
          <p:cNvSpPr/>
          <p:nvPr/>
        </p:nvSpPr>
        <p:spPr>
          <a:xfrm>
            <a:off x="759116" y="5253583"/>
            <a:ext cx="504596" cy="220673"/>
          </a:xfrm>
          <a:prstGeom prst="striped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>
              <a:solidFill>
                <a:prstClr val="black"/>
              </a:solidFill>
            </a:endParaRPr>
          </a:p>
        </p:txBody>
      </p:sp>
      <p:sp>
        <p:nvSpPr>
          <p:cNvPr id="29" name="Штриховая стрелка вправо 28"/>
          <p:cNvSpPr/>
          <p:nvPr/>
        </p:nvSpPr>
        <p:spPr>
          <a:xfrm>
            <a:off x="759116" y="5949280"/>
            <a:ext cx="504596" cy="220673"/>
          </a:xfrm>
          <a:prstGeom prst="striped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>
              <a:solidFill>
                <a:prstClr val="black"/>
              </a:solidFill>
            </a:endParaRPr>
          </a:p>
        </p:txBody>
      </p:sp>
      <p:sp>
        <p:nvSpPr>
          <p:cNvPr id="30" name="Штриховая стрелка вправо 29"/>
          <p:cNvSpPr/>
          <p:nvPr/>
        </p:nvSpPr>
        <p:spPr>
          <a:xfrm>
            <a:off x="759116" y="6381328"/>
            <a:ext cx="504596" cy="220673"/>
          </a:xfrm>
          <a:prstGeom prst="striped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>
              <a:solidFill>
                <a:prstClr val="black"/>
              </a:solidFill>
            </a:endParaRPr>
          </a:p>
        </p:txBody>
      </p:sp>
      <p:cxnSp>
        <p:nvCxnSpPr>
          <p:cNvPr id="32" name="Прямая соединительная линия 31"/>
          <p:cNvCxnSpPr>
            <a:stCxn id="12" idx="1"/>
            <a:endCxn id="30" idx="1"/>
          </p:cNvCxnSpPr>
          <p:nvPr/>
        </p:nvCxnSpPr>
        <p:spPr>
          <a:xfrm flipH="1">
            <a:off x="759116" y="4509120"/>
            <a:ext cx="12441" cy="198254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01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FFFF00"/>
      </a:accent2>
      <a:accent3>
        <a:srgbClr val="FF0000"/>
      </a:accent3>
      <a:accent4>
        <a:srgbClr val="FFC000"/>
      </a:accent4>
      <a:accent5>
        <a:srgbClr val="7030A0"/>
      </a:accent5>
      <a:accent6>
        <a:srgbClr val="FFFFFF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FFFF00"/>
      </a:accent2>
      <a:accent3>
        <a:srgbClr val="FF0000"/>
      </a:accent3>
      <a:accent4>
        <a:srgbClr val="FFC000"/>
      </a:accent4>
      <a:accent5>
        <a:srgbClr val="7030A0"/>
      </a:accent5>
      <a:accent6>
        <a:srgbClr val="FFFFFF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8_Тема Office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FFFF00"/>
      </a:accent2>
      <a:accent3>
        <a:srgbClr val="FF0000"/>
      </a:accent3>
      <a:accent4>
        <a:srgbClr val="FFC000"/>
      </a:accent4>
      <a:accent5>
        <a:srgbClr val="7030A0"/>
      </a:accent5>
      <a:accent6>
        <a:srgbClr val="FFFFFF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7_Тема Office">
  <a:themeElements>
    <a:clrScheme name="Другая 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0000"/>
      </a:accent1>
      <a:accent2>
        <a:srgbClr val="FFFF00"/>
      </a:accent2>
      <a:accent3>
        <a:srgbClr val="00B0F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9_Тема Office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FFFF00"/>
      </a:accent2>
      <a:accent3>
        <a:srgbClr val="FF0000"/>
      </a:accent3>
      <a:accent4>
        <a:srgbClr val="FFC000"/>
      </a:accent4>
      <a:accent5>
        <a:srgbClr val="7030A0"/>
      </a:accent5>
      <a:accent6>
        <a:srgbClr val="FFFFFF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1_Тема Office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FFFF00"/>
      </a:accent2>
      <a:accent3>
        <a:srgbClr val="FF0000"/>
      </a:accent3>
      <a:accent4>
        <a:srgbClr val="FFC000"/>
      </a:accent4>
      <a:accent5>
        <a:srgbClr val="7030A0"/>
      </a:accent5>
      <a:accent6>
        <a:srgbClr val="FFFFFF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2_Тема Office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FFFF00"/>
      </a:accent2>
      <a:accent3>
        <a:srgbClr val="FF0000"/>
      </a:accent3>
      <a:accent4>
        <a:srgbClr val="FFC000"/>
      </a:accent4>
      <a:accent5>
        <a:srgbClr val="7030A0"/>
      </a:accent5>
      <a:accent6>
        <a:srgbClr val="FFFFFF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3_Тема Office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FFFF00"/>
      </a:accent2>
      <a:accent3>
        <a:srgbClr val="FF0000"/>
      </a:accent3>
      <a:accent4>
        <a:srgbClr val="FFC000"/>
      </a:accent4>
      <a:accent5>
        <a:srgbClr val="7030A0"/>
      </a:accent5>
      <a:accent6>
        <a:srgbClr val="FFFFFF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4_Тема Office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FFFF00"/>
      </a:accent2>
      <a:accent3>
        <a:srgbClr val="FF0000"/>
      </a:accent3>
      <a:accent4>
        <a:srgbClr val="FFC000"/>
      </a:accent4>
      <a:accent5>
        <a:srgbClr val="7030A0"/>
      </a:accent5>
      <a:accent6>
        <a:srgbClr val="FFFFFF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853</Words>
  <Application>Microsoft Office PowerPoint</Application>
  <PresentationFormat>Экран (4:3)</PresentationFormat>
  <Paragraphs>153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1_Тема Office</vt:lpstr>
      <vt:lpstr>2_Тема Office</vt:lpstr>
      <vt:lpstr>8_Тема Office</vt:lpstr>
      <vt:lpstr>7_Тема Office</vt:lpstr>
      <vt:lpstr>9_Тема Office</vt:lpstr>
      <vt:lpstr>11_Тема Office</vt:lpstr>
      <vt:lpstr>12_Тема Office</vt:lpstr>
      <vt:lpstr>13_Тема Office</vt:lpstr>
      <vt:lpstr>14_Тема Office</vt:lpstr>
      <vt:lpstr>Концепція розвитку автомобільних доріг загального користування державного значення на 2018-2022 р.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Порівняння мінімальнонеобхідних витрат на експлуатаційне утримання і передбачених Програмою 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</dc:creator>
  <cp:lastModifiedBy>1</cp:lastModifiedBy>
  <cp:revision>13</cp:revision>
  <dcterms:created xsi:type="dcterms:W3CDTF">2017-11-08T06:43:43Z</dcterms:created>
  <dcterms:modified xsi:type="dcterms:W3CDTF">2017-11-14T07:47:40Z</dcterms:modified>
</cp:coreProperties>
</file>